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54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66515" y="237870"/>
            <a:ext cx="4458969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7120" y="2497912"/>
            <a:ext cx="10590530" cy="3525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17146" y="6476949"/>
            <a:ext cx="419100" cy="4093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1129995"/>
            <a:ext cx="9372600" cy="4824911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2007870" marR="1997075" algn="ctr">
              <a:lnSpc>
                <a:spcPts val="8640"/>
              </a:lnSpc>
              <a:spcBef>
                <a:spcPts val="1195"/>
              </a:spcBef>
            </a:pPr>
            <a:r>
              <a:rPr sz="8000" b="0" spc="-65" dirty="0">
                <a:latin typeface="Calibri Light"/>
                <a:cs typeface="Calibri Light"/>
              </a:rPr>
              <a:t>ИГРЫ </a:t>
            </a:r>
            <a:r>
              <a:rPr sz="8000" b="0" spc="-50" dirty="0">
                <a:latin typeface="Calibri Light"/>
                <a:cs typeface="Calibri Light"/>
              </a:rPr>
              <a:t>С</a:t>
            </a:r>
            <a:endParaRPr sz="8000" dirty="0">
              <a:latin typeface="Calibri Light"/>
              <a:cs typeface="Calibri Light"/>
            </a:endParaRPr>
          </a:p>
          <a:p>
            <a:pPr marL="12700" marR="5080" lvl="0" indent="0" algn="ctr" defTabSz="914400" eaLnBrk="1" fontAlgn="auto" latinLnBrk="0" hangingPunct="1">
              <a:lnSpc>
                <a:spcPct val="1089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sz="8000" b="0" spc="-75" dirty="0" smtClean="0">
                <a:latin typeface="Calibri Light"/>
                <a:cs typeface="Calibri Light"/>
              </a:rPr>
              <a:t>ПРИЩЕПКАМИ</a:t>
            </a:r>
            <a:r>
              <a:rPr lang="ru-RU" sz="8000" b="0" spc="-75" dirty="0" smtClean="0">
                <a:latin typeface="Calibri Light"/>
                <a:cs typeface="Calibri Light"/>
              </a:rPr>
              <a:t/>
            </a:r>
            <a:br>
              <a:rPr lang="ru-RU" sz="8000" b="0" spc="-75" dirty="0" smtClean="0">
                <a:latin typeface="Calibri Light"/>
                <a:cs typeface="Calibri Light"/>
              </a:rPr>
            </a:br>
            <a:r>
              <a:rPr lang="ru-RU" sz="4400" dirty="0"/>
              <a:t>Игровые</a:t>
            </a:r>
            <a:r>
              <a:rPr lang="ru-RU" sz="4400" spc="-60" dirty="0"/>
              <a:t> </a:t>
            </a:r>
            <a:r>
              <a:rPr lang="ru-RU" sz="4400" dirty="0"/>
              <a:t>упражнения</a:t>
            </a:r>
            <a:r>
              <a:rPr lang="ru-RU" sz="4400" spc="-70" dirty="0"/>
              <a:t> </a:t>
            </a:r>
            <a:r>
              <a:rPr lang="ru-RU" sz="4400" dirty="0"/>
              <a:t>для</a:t>
            </a:r>
            <a:r>
              <a:rPr lang="ru-RU" sz="4400" spc="-25" dirty="0"/>
              <a:t> </a:t>
            </a:r>
            <a:r>
              <a:rPr lang="ru-RU" sz="4400" spc="-10" dirty="0"/>
              <a:t>развития </a:t>
            </a:r>
            <a:r>
              <a:rPr lang="ru-RU" sz="4400" spc="-20" dirty="0"/>
              <a:t>мелкой</a:t>
            </a:r>
            <a:r>
              <a:rPr lang="ru-RU" sz="4400" spc="-215" dirty="0"/>
              <a:t> </a:t>
            </a:r>
            <a:r>
              <a:rPr lang="ru-RU" sz="4400" spc="-10" dirty="0"/>
              <a:t>моторики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>с</a:t>
            </a:r>
            <a:r>
              <a:rPr lang="ru-RU" sz="4400" spc="-75" dirty="0"/>
              <a:t> </a:t>
            </a:r>
            <a:r>
              <a:rPr lang="ru-RU" sz="4400" dirty="0"/>
              <a:t>речевым</a:t>
            </a:r>
            <a:r>
              <a:rPr lang="ru-RU" sz="4400" spc="-75" dirty="0"/>
              <a:t> </a:t>
            </a:r>
            <a:r>
              <a:rPr lang="ru-RU" sz="4400" spc="-10" dirty="0"/>
              <a:t>сопровождением</a:t>
            </a:r>
            <a:endParaRPr sz="80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01802" y="258514"/>
            <a:ext cx="11102975" cy="59905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833620">
              <a:lnSpc>
                <a:spcPct val="100000"/>
              </a:lnSpc>
              <a:spcBef>
                <a:spcPts val="480"/>
              </a:spcBef>
            </a:pP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Зубастики</a:t>
            </a: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1015"/>
              </a:spcBef>
            </a:pP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6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четыре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основных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цветов,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силуэты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помидора,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груши,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сливы,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огурца,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вырезанные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цветного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картона.</a:t>
            </a:r>
            <a:endParaRPr sz="2600">
              <a:latin typeface="Times New Roman"/>
              <a:cs typeface="Times New Roman"/>
            </a:endParaRPr>
          </a:p>
          <a:p>
            <a:pPr marL="889635" algn="ctr">
              <a:lnSpc>
                <a:spcPct val="100000"/>
              </a:lnSpc>
              <a:spcBef>
                <a:spcPts val="37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Жили-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были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разноцветные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зубастики.</a:t>
            </a:r>
            <a:endParaRPr sz="2600">
              <a:latin typeface="Times New Roman"/>
              <a:cs typeface="Times New Roman"/>
            </a:endParaRPr>
          </a:p>
          <a:p>
            <a:pPr marL="890905" algn="ctr">
              <a:lnSpc>
                <a:spcPct val="100000"/>
              </a:lnSpc>
              <a:spcBef>
                <a:spcPts val="370"/>
              </a:spcBef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Ребята,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назовите,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какого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они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цвета?</a:t>
            </a:r>
            <a:endParaRPr sz="2600">
              <a:latin typeface="Times New Roman"/>
              <a:cs typeface="Times New Roman"/>
            </a:endParaRPr>
          </a:p>
          <a:p>
            <a:pPr marL="3207385" marR="2308860" algn="ctr">
              <a:lnSpc>
                <a:spcPct val="111900"/>
              </a:lnSpc>
              <a:spcBef>
                <a:spcPts val="1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(Красного,</a:t>
            </a:r>
            <a:r>
              <a:rPr sz="26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желтого,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зеленого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синего.)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Зубастики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любили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грызть.</a:t>
            </a:r>
            <a:endParaRPr sz="2600">
              <a:latin typeface="Times New Roman"/>
              <a:cs typeface="Times New Roman"/>
            </a:endParaRPr>
          </a:p>
          <a:p>
            <a:pPr marL="3388360" marR="852805" indent="-1720850">
              <a:lnSpc>
                <a:spcPts val="3510"/>
              </a:lnSpc>
              <a:spcBef>
                <a:spcPts val="16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выбирал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предметы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только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своего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цвета: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Красный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ест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помидор.</a:t>
            </a:r>
            <a:endParaRPr sz="2600">
              <a:latin typeface="Times New Roman"/>
              <a:cs typeface="Times New Roman"/>
            </a:endParaRPr>
          </a:p>
          <a:p>
            <a:pPr marL="146685" algn="ctr">
              <a:lnSpc>
                <a:spcPct val="100000"/>
              </a:lnSpc>
              <a:spcBef>
                <a:spcPts val="185"/>
              </a:spcBef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Желтый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грушей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полез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забор.</a:t>
            </a:r>
            <a:endParaRPr sz="2600">
              <a:latin typeface="Times New Roman"/>
              <a:cs typeface="Times New Roman"/>
            </a:endParaRPr>
          </a:p>
          <a:p>
            <a:pPr marL="3458845" marR="3302635" algn="ctr">
              <a:lnSpc>
                <a:spcPts val="3500"/>
              </a:lnSpc>
              <a:spcBef>
                <a:spcPts val="17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Синий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ест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сливу: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молодец!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Зеленый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ест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огурец.</a:t>
            </a:r>
            <a:endParaRPr sz="2600">
              <a:latin typeface="Times New Roman"/>
              <a:cs typeface="Times New Roman"/>
            </a:endParaRPr>
          </a:p>
          <a:p>
            <a:pPr marL="12700" marR="420370">
              <a:lnSpc>
                <a:spcPct val="80000"/>
              </a:lnSpc>
              <a:spcBef>
                <a:spcPts val="819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«угощает»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зубастиков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овощами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фруктами,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проговаривая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свои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действия.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66040">
              <a:lnSpc>
                <a:spcPts val="203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70669" y="1336674"/>
            <a:ext cx="1886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тренировать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66040">
              <a:lnSpc>
                <a:spcPts val="203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916939" y="738657"/>
            <a:ext cx="7952740" cy="14338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164840">
              <a:lnSpc>
                <a:spcPct val="100000"/>
              </a:lnSpc>
              <a:spcBef>
                <a:spcPts val="770"/>
              </a:spcBef>
            </a:pPr>
            <a:r>
              <a:rPr sz="2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Разноцветный</a:t>
            </a:r>
            <a:r>
              <a:rPr sz="28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заборчик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3020"/>
              </a:lnSpc>
              <a:spcBef>
                <a:spcPts val="1055"/>
              </a:spcBef>
              <a:tabLst>
                <a:tab pos="1513840" algn="l"/>
                <a:tab pos="3342640" algn="l"/>
                <a:tab pos="5022215" algn="l"/>
                <a:tab pos="6838950" algn="l"/>
              </a:tabLst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закрепить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названия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основных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цветов,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ориентацию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плоскости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(верх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низ).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2147087"/>
            <a:ext cx="10140315" cy="271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2185" algn="just">
              <a:lnSpc>
                <a:spcPct val="119600"/>
              </a:lnSpc>
              <a:spcBef>
                <a:spcPts val="100"/>
              </a:spcBef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800" i="1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картона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5x15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см,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комплекты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8-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10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800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двух</a:t>
            </a:r>
            <a:r>
              <a:rPr sz="2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цветов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8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101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Каждому</a:t>
            </a:r>
            <a:r>
              <a:rPr sz="28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ребят</a:t>
            </a:r>
            <a:r>
              <a:rPr sz="2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раздаются</a:t>
            </a:r>
            <a:r>
              <a:rPr sz="2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комплекты</a:t>
            </a:r>
            <a:r>
              <a:rPr sz="28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8—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10</a:t>
            </a:r>
            <a:r>
              <a:rPr sz="28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двух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цветов.</a:t>
            </a:r>
            <a:r>
              <a:rPr sz="28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должны</a:t>
            </a:r>
            <a:r>
              <a:rPr sz="2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построить</a:t>
            </a:r>
            <a:r>
              <a:rPr sz="2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«заборчик:</a:t>
            </a:r>
            <a:r>
              <a:rPr sz="2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чередуя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цвету,</a:t>
            </a:r>
            <a:r>
              <a:rPr sz="28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прикрепить</a:t>
            </a:r>
            <a:r>
              <a:rPr sz="2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верхней</a:t>
            </a:r>
            <a:r>
              <a:rPr sz="28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стороне</a:t>
            </a:r>
            <a:r>
              <a:rPr sz="28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</a:t>
            </a:r>
            <a:r>
              <a:rPr sz="28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картона</a:t>
            </a:r>
            <a:r>
              <a:rPr sz="28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(другой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вариант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нижней).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952491" y="139007"/>
            <a:ext cx="6802120" cy="9163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36575">
              <a:lnSpc>
                <a:spcPct val="100000"/>
              </a:lnSpc>
              <a:spcBef>
                <a:spcPts val="480"/>
              </a:spcBef>
            </a:pP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Гномики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  <a:tabLst>
                <a:tab pos="2073275" algn="l"/>
                <a:tab pos="3768090" algn="l"/>
                <a:tab pos="4335145" algn="l"/>
                <a:tab pos="5392420" algn="l"/>
              </a:tabLst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объединении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цвету,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закрепить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56517" y="6476949"/>
            <a:ext cx="2571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25" dirty="0">
                <a:latin typeface="Calibri"/>
                <a:cs typeface="Calibri"/>
              </a:rPr>
              <a:t>13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518" y="632282"/>
            <a:ext cx="4237990" cy="73977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730"/>
              </a:spcBef>
              <a:tabLst>
                <a:tab pos="1326515" algn="l"/>
                <a:tab pos="3059430" algn="l"/>
                <a:tab pos="4068445" algn="l"/>
              </a:tabLst>
            </a:pPr>
            <a:r>
              <a:rPr sz="26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упражнять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названия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основных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цветов.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518" y="1393063"/>
            <a:ext cx="11242040" cy="505333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725"/>
              </a:spcBef>
            </a:pP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6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пять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картонных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коробочек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красного,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желтого,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зеленого,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синего,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цвета,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аналогичного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endParaRPr sz="2600">
              <a:latin typeface="Times New Roman"/>
              <a:cs typeface="Times New Roman"/>
            </a:endParaRPr>
          </a:p>
          <a:p>
            <a:pPr marL="12700" marR="7620" algn="just">
              <a:lnSpc>
                <a:spcPct val="80000"/>
              </a:lnSpc>
              <a:spcBef>
                <a:spcPts val="100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6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детьми</a:t>
            </a:r>
            <a:r>
              <a:rPr sz="26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ставятся</a:t>
            </a:r>
            <a:r>
              <a:rPr sz="26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6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стол</a:t>
            </a:r>
            <a:r>
              <a:rPr sz="26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пять</a:t>
            </a:r>
            <a:r>
              <a:rPr sz="26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коробок</a:t>
            </a:r>
            <a:r>
              <a:rPr sz="26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красного,</a:t>
            </a:r>
            <a:r>
              <a:rPr sz="26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желтого,</a:t>
            </a:r>
            <a:r>
              <a:rPr sz="2600" spc="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зеленого,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endParaRPr sz="2600">
              <a:latin typeface="Times New Roman"/>
              <a:cs typeface="Times New Roman"/>
            </a:endParaRPr>
          </a:p>
          <a:p>
            <a:pPr marL="3881120" marR="3874135" indent="42545" algn="just">
              <a:lnSpc>
                <a:spcPct val="111900"/>
              </a:lnSpc>
              <a:spcBef>
                <a:spcPts val="1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Жили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веселые</a:t>
            </a:r>
            <a:r>
              <a:rPr sz="26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гномики.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своем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домике.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высыпает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коробочек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перемешивает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словами:</a:t>
            </a:r>
            <a:endParaRPr sz="2600">
              <a:latin typeface="Times New Roman"/>
              <a:cs typeface="Times New Roman"/>
            </a:endParaRPr>
          </a:p>
          <a:p>
            <a:pPr marL="3912870" marR="3905885" indent="78740" algn="just">
              <a:lnSpc>
                <a:spcPct val="112100"/>
              </a:lnSpc>
              <a:spcBef>
                <a:spcPts val="1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Пошли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гулять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гномики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 перепутали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домики.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им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скорей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помогите,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домики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проводите.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прикрепляют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краям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коробок,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соотнося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цвету.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6939" y="752373"/>
            <a:ext cx="10358120" cy="43757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Платочки</a:t>
            </a:r>
            <a:endParaRPr sz="2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3020"/>
              </a:lnSpc>
              <a:spcBef>
                <a:spcPts val="1055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закрепить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понятия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большой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маленький,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большая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поменьше</a:t>
            </a:r>
            <a:r>
              <a:rPr sz="2800" spc="-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(прищепка).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020"/>
              </a:lnSpc>
              <a:spcBef>
                <a:spcPts val="1010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комплекты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детей)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двух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картонных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квадратов</a:t>
            </a:r>
            <a:r>
              <a:rPr sz="2800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(платочки)</a:t>
            </a:r>
            <a:r>
              <a:rPr sz="28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разного</a:t>
            </a:r>
            <a:r>
              <a:rPr sz="28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размера</a:t>
            </a:r>
            <a:r>
              <a:rPr sz="28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12</a:t>
            </a:r>
            <a:r>
              <a:rPr sz="2800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маленьких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больших прищепок.</a:t>
            </a:r>
            <a:endParaRPr sz="2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90000"/>
              </a:lnSpc>
              <a:spcBef>
                <a:spcPts val="96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Каждому</a:t>
            </a:r>
            <a:r>
              <a:rPr sz="2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ребенку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дает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два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квадрата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разного</a:t>
            </a:r>
            <a:r>
              <a:rPr sz="2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размера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1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подносе</a:t>
            </a:r>
            <a:r>
              <a:rPr sz="2800" spc="1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шесть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маленьких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больших</a:t>
            </a:r>
            <a:r>
              <a:rPr sz="2800" spc="15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прищепок.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Детям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предлагается</a:t>
            </a:r>
            <a:r>
              <a:rPr sz="28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подобрать</a:t>
            </a:r>
            <a:r>
              <a:rPr sz="2800" spc="18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прикрепить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большому</a:t>
            </a:r>
            <a:r>
              <a:rPr sz="28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«платочку»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большие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«кисти»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(прищепки),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маленькому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маленькие.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26620" y="6561378"/>
            <a:ext cx="2571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25" dirty="0">
                <a:latin typeface="Calibri"/>
                <a:cs typeface="Calibri"/>
              </a:rPr>
              <a:t>14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56130" y="975766"/>
            <a:ext cx="9283065" cy="411987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263265" algn="just">
              <a:lnSpc>
                <a:spcPct val="100000"/>
              </a:lnSpc>
              <a:spcBef>
                <a:spcPts val="770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Шаль</a:t>
            </a:r>
            <a:r>
              <a:rPr sz="28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b="1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бахромой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800" i="1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закрепить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понятия</a:t>
            </a:r>
            <a:r>
              <a:rPr sz="2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большой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маленький.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994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800" i="1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комплекты</a:t>
            </a:r>
            <a:r>
              <a:rPr sz="2800" spc="5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800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детей)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spc="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кар-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тонного</a:t>
            </a:r>
            <a:r>
              <a:rPr sz="2800" spc="6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квадрата</a:t>
            </a:r>
            <a:r>
              <a:rPr sz="2800" spc="6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10x10</a:t>
            </a:r>
            <a:r>
              <a:rPr sz="2800" spc="6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см</a:t>
            </a:r>
            <a:r>
              <a:rPr sz="2800" spc="6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(шаль),</a:t>
            </a:r>
            <a:r>
              <a:rPr sz="2800" spc="6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маленькие</a:t>
            </a:r>
            <a:r>
              <a:rPr sz="2800" spc="6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6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большие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при-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щепки.</a:t>
            </a:r>
            <a:endParaRPr sz="2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3030"/>
              </a:lnSpc>
              <a:spcBef>
                <a:spcPts val="103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Каждому</a:t>
            </a:r>
            <a:r>
              <a:rPr sz="28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ребенку</a:t>
            </a:r>
            <a:r>
              <a:rPr sz="28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8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дает</a:t>
            </a:r>
            <a:r>
              <a:rPr sz="28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квадрату</a:t>
            </a:r>
            <a:r>
              <a:rPr sz="28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подносе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маленькие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большие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020"/>
              </a:lnSpc>
              <a:spcBef>
                <a:spcPts val="100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предлагается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украсить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«шаль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«бахромой»,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чередуя большие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маленькие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9864" y="1898650"/>
            <a:ext cx="6993255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0375" marR="457200" algn="ctr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Игровые</a:t>
            </a:r>
            <a:r>
              <a:rPr sz="4400" spc="-55" dirty="0"/>
              <a:t> </a:t>
            </a:r>
            <a:r>
              <a:rPr sz="4400" dirty="0"/>
              <a:t>упражнения</a:t>
            </a:r>
            <a:r>
              <a:rPr sz="4400" spc="-60" dirty="0"/>
              <a:t> </a:t>
            </a:r>
            <a:r>
              <a:rPr sz="4400" spc="-25" dirty="0"/>
              <a:t>на </a:t>
            </a:r>
            <a:r>
              <a:rPr sz="4400" dirty="0"/>
              <a:t>развитие</a:t>
            </a:r>
            <a:r>
              <a:rPr sz="4400" spc="-50" dirty="0"/>
              <a:t> </a:t>
            </a:r>
            <a:r>
              <a:rPr sz="4400" spc="-10" dirty="0"/>
              <a:t>творческого</a:t>
            </a:r>
            <a:endParaRPr sz="4400"/>
          </a:p>
          <a:p>
            <a:pPr algn="ctr">
              <a:lnSpc>
                <a:spcPct val="100000"/>
              </a:lnSpc>
            </a:pPr>
            <a:r>
              <a:rPr sz="4400" dirty="0"/>
              <a:t>воображения</a:t>
            </a:r>
            <a:r>
              <a:rPr sz="4400" spc="-190" dirty="0"/>
              <a:t> </a:t>
            </a:r>
            <a:r>
              <a:rPr sz="4400" spc="-20" dirty="0"/>
              <a:t>дошкольников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206" y="941323"/>
            <a:ext cx="10208895" cy="122809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indent="685165" algn="just">
              <a:lnSpc>
                <a:spcPct val="90900"/>
              </a:lnSpc>
              <a:spcBef>
                <a:spcPts val="400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2800" i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проведения</a:t>
            </a:r>
            <a:r>
              <a:rPr sz="2800" i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данных</a:t>
            </a:r>
            <a:r>
              <a:rPr sz="2800" i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игр</a:t>
            </a:r>
            <a:r>
              <a:rPr sz="2800" i="1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нужно</a:t>
            </a:r>
            <a:r>
              <a:rPr sz="2800" i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предварительно</a:t>
            </a:r>
            <a:r>
              <a:rPr sz="2800" i="1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вырезать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i="1" spc="29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картона</a:t>
            </a:r>
            <a:r>
              <a:rPr sz="2800" i="1" spc="3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фигурки,</a:t>
            </a:r>
            <a:r>
              <a:rPr sz="2800" i="1" spc="29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i="1" spc="3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которым</a:t>
            </a:r>
            <a:r>
              <a:rPr sz="2800" i="1" spc="3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i="1" spc="3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дальнейшем</a:t>
            </a:r>
            <a:r>
              <a:rPr sz="2800" i="1" spc="30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будут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прикрепляться</a:t>
            </a:r>
            <a:r>
              <a:rPr sz="2800" i="1" spc="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r>
              <a:rPr sz="2800" i="1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Малышу</a:t>
            </a:r>
            <a:r>
              <a:rPr sz="2800" i="1" spc="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800" i="1" spc="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интереснее</a:t>
            </a:r>
            <a:r>
              <a:rPr sz="2800" i="1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800" i="1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просто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067206" y="2101342"/>
            <a:ext cx="10207625" cy="835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3190"/>
              </a:lnSpc>
              <a:spcBef>
                <a:spcPts val="95"/>
              </a:spcBef>
              <a:tabLst>
                <a:tab pos="2892425" algn="l"/>
                <a:tab pos="3420110" algn="l"/>
                <a:tab pos="5698490" algn="l"/>
                <a:tab pos="6425565" algn="l"/>
                <a:tab pos="8044180" algn="l"/>
                <a:tab pos="8592820" algn="l"/>
              </a:tabLst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манипулировать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предметами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образцу,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проявлять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ts val="3190"/>
              </a:lnSpc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фигурок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206" y="2485389"/>
            <a:ext cx="8608695" cy="83629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0"/>
              </a:spcBef>
              <a:tabLst>
                <a:tab pos="2066925" algn="l"/>
                <a:tab pos="3697604" algn="l"/>
                <a:tab pos="4368800" algn="l"/>
                <a:tab pos="6970395" algn="l"/>
              </a:tabLst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фантазию,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выбирая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предложенных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нескольких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нужную.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206" y="3381883"/>
            <a:ext cx="10210165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685165" algn="just">
              <a:lnSpc>
                <a:spcPct val="90000"/>
              </a:lnSpc>
              <a:spcBef>
                <a:spcPts val="430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i="1" spc="2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процессе</a:t>
            </a:r>
            <a:r>
              <a:rPr sz="2800" i="1" spc="2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конструирования</a:t>
            </a:r>
            <a:r>
              <a:rPr sz="2800" i="1" spc="25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различных</a:t>
            </a:r>
            <a:r>
              <a:rPr sz="2800" i="1" spc="2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800" i="1" spc="25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объектов</a:t>
            </a:r>
            <a:r>
              <a:rPr sz="2800" i="1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800" i="1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разучивать</a:t>
            </a:r>
            <a:r>
              <a:rPr sz="2800" i="1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i="1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ребенком</a:t>
            </a:r>
            <a:r>
              <a:rPr sz="2800" i="1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стихотворения</a:t>
            </a:r>
            <a:r>
              <a:rPr sz="2800" i="1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(автор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Г.А.</a:t>
            </a:r>
            <a:r>
              <a:rPr sz="2800" i="1" spc="43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Пичугина)</a:t>
            </a:r>
            <a:r>
              <a:rPr sz="2800" i="1" spc="43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что,</a:t>
            </a:r>
            <a:r>
              <a:rPr sz="2800" i="1" spc="434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безусловно,</a:t>
            </a:r>
            <a:r>
              <a:rPr sz="2800" i="1" spc="43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800" i="1" spc="43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способствовать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расширению</a:t>
            </a:r>
            <a:r>
              <a:rPr sz="2800" i="1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i="1" spc="3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активизации</a:t>
            </a:r>
            <a:r>
              <a:rPr sz="2800" i="1" spc="3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словаря</a:t>
            </a:r>
            <a:r>
              <a:rPr sz="2800" i="1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дошкольника,</a:t>
            </a:r>
            <a:r>
              <a:rPr sz="2800" i="1" spc="3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800" i="1" spc="3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также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развитию</a:t>
            </a:r>
            <a:r>
              <a:rPr sz="28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r>
              <a:rPr sz="28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памяти</a:t>
            </a:r>
            <a:r>
              <a:rPr sz="28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внимания.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3014" y="220726"/>
            <a:ext cx="3533140" cy="6428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Зайчик</a:t>
            </a:r>
            <a:endParaRPr sz="2000">
              <a:latin typeface="Times New Roman"/>
              <a:cs typeface="Times New Roman"/>
            </a:endParaRPr>
          </a:p>
          <a:p>
            <a:pPr marL="121920" marR="115570" indent="1905" algn="ctr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Мерзнет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зайка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опушке,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Спрятал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лапки,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спрятал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ушки.</a:t>
            </a:r>
            <a:endParaRPr sz="2000">
              <a:latin typeface="Times New Roman"/>
              <a:cs typeface="Times New Roman"/>
            </a:endParaRPr>
          </a:p>
          <a:p>
            <a:pPr marL="512445" marR="50292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Зайка,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зайка,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дрожи,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Лапки,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ушки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покажи.</a:t>
            </a:r>
            <a:endParaRPr sz="2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0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Ежик</a:t>
            </a:r>
            <a:endParaRPr sz="2000">
              <a:latin typeface="Times New Roman"/>
              <a:cs typeface="Times New Roman"/>
            </a:endParaRPr>
          </a:p>
          <a:p>
            <a:pPr marL="518159" marR="51308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Ежик,</a:t>
            </a:r>
            <a:r>
              <a:rPr sz="20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ежик,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0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гулял? 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0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колючки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потерял?</a:t>
            </a:r>
            <a:endParaRPr sz="2000">
              <a:latin typeface="Times New Roman"/>
              <a:cs typeface="Times New Roman"/>
            </a:endParaRPr>
          </a:p>
          <a:p>
            <a:pPr marL="243840" marR="236220" algn="ctr">
              <a:lnSpc>
                <a:spcPct val="100000"/>
              </a:lnSpc>
            </a:pP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беги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скорей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нам,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ежик.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сейчас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тебе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поможем.</a:t>
            </a:r>
            <a:endParaRPr sz="2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Солнышко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Солнышко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утром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Рано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встает.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Лучики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тянет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тепло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нам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дает.</a:t>
            </a:r>
            <a:endParaRPr sz="2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Самолет</a:t>
            </a:r>
            <a:endParaRPr sz="2000">
              <a:latin typeface="Times New Roman"/>
              <a:cs typeface="Times New Roman"/>
            </a:endParaRPr>
          </a:p>
          <a:p>
            <a:pPr marL="571500" marR="562610" indent="-635" algn="ctr">
              <a:lnSpc>
                <a:spcPct val="100000"/>
              </a:lnSpc>
            </a:pP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Самолет,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самолет Отправляется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полет.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без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крыльев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хвоста</a:t>
            </a:r>
            <a:endParaRPr sz="2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взлетит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никогда.</a:t>
            </a:r>
            <a:endParaRPr sz="2000">
              <a:latin typeface="Times New Roman"/>
              <a:cs typeface="Times New Roman"/>
            </a:endParaRPr>
          </a:p>
          <a:p>
            <a:pPr marL="460375" algn="ctr">
              <a:lnSpc>
                <a:spcPct val="100000"/>
              </a:lnSpc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endParaRPr sz="2000">
              <a:latin typeface="Times New Roman"/>
              <a:cs typeface="Times New Roman"/>
            </a:endParaRPr>
          </a:p>
          <a:p>
            <a:pPr marL="117475" marR="10922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Клювик,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крылышки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хвостик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Прилетела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гости.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68003" y="2387434"/>
            <a:ext cx="1560956" cy="73562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3183" y="337438"/>
            <a:ext cx="1180338" cy="158978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69819" y="3378009"/>
            <a:ext cx="1269809" cy="11939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40726" y="4397412"/>
            <a:ext cx="1551812" cy="120152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43825" y="1753997"/>
            <a:ext cx="1273555" cy="173481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5821" y="5595721"/>
            <a:ext cx="718921" cy="126227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86405" y="5627077"/>
            <a:ext cx="1059446" cy="1230919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30395" y="227812"/>
            <a:ext cx="3178175" cy="615315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75"/>
              </a:spcBef>
            </a:pPr>
            <a:r>
              <a:rPr sz="20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endParaRPr sz="2000">
              <a:latin typeface="Times New Roman"/>
              <a:cs typeface="Times New Roman"/>
            </a:endParaRPr>
          </a:p>
          <a:p>
            <a:pPr marL="165100" marR="153035" algn="ctr">
              <a:lnSpc>
                <a:spcPts val="2690"/>
              </a:lnSpc>
              <a:spcBef>
                <a:spcPts val="12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сломался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беда. 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крылечко?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труба?</a:t>
            </a:r>
            <a:endParaRPr sz="2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13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умеем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мастерить,</a:t>
            </a:r>
            <a:endParaRPr sz="20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275"/>
              </a:spcBef>
            </a:pP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Можем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домик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починить.</a:t>
            </a:r>
            <a:endParaRPr sz="20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290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Жучок</a:t>
            </a:r>
            <a:endParaRPr sz="2000">
              <a:latin typeface="Times New Roman"/>
              <a:cs typeface="Times New Roman"/>
            </a:endParaRPr>
          </a:p>
          <a:p>
            <a:pPr marL="137160" marR="127000" algn="ctr">
              <a:lnSpc>
                <a:spcPct val="1115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наш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жучок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устал</a:t>
            </a:r>
            <a:r>
              <a:rPr sz="2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Бегал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дорожке.</a:t>
            </a:r>
            <a:endParaRPr sz="20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29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Ночью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спал,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утром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встал,</a:t>
            </a:r>
            <a:endParaRPr sz="20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27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Показал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нам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ножки.</a:t>
            </a:r>
            <a:endParaRPr sz="20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280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Цветок</a:t>
            </a:r>
            <a:endParaRPr sz="2000">
              <a:latin typeface="Times New Roman"/>
              <a:cs typeface="Times New Roman"/>
            </a:endParaRPr>
          </a:p>
          <a:p>
            <a:pPr marL="236220" marR="226060" indent="1270" algn="ctr">
              <a:lnSpc>
                <a:spcPct val="111500"/>
              </a:lnSpc>
              <a:spcBef>
                <a:spcPts val="1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Лепесточки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листок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Распустился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наш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цветок.</a:t>
            </a:r>
            <a:endParaRPr sz="2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280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Рыбка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Рыбка,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рыбка,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грустишь?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видать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улыбки?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Без хвоста</a:t>
            </a:r>
            <a:r>
              <a:rPr sz="20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плавников</a:t>
            </a:r>
            <a:endParaRPr sz="20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29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бывает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рыбки.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3123" y="745642"/>
            <a:ext cx="1280159" cy="117167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56050" y="2236724"/>
            <a:ext cx="568426" cy="130835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36713" y="3699827"/>
            <a:ext cx="858685" cy="108794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72842" y="2292997"/>
            <a:ext cx="956602" cy="114870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83916" y="5373852"/>
            <a:ext cx="1341501" cy="88626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21834" y="298475"/>
            <a:ext cx="3249930" cy="563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marR="323215" indent="516890">
              <a:lnSpc>
                <a:spcPct val="113700"/>
              </a:lnSpc>
              <a:spcBef>
                <a:spcPts val="100"/>
              </a:spcBef>
            </a:pPr>
            <a:r>
              <a:rPr sz="19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Тучка</a:t>
            </a:r>
            <a:r>
              <a:rPr sz="19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9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дождь </a:t>
            </a:r>
            <a:r>
              <a:rPr sz="19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Тучка</a:t>
            </a:r>
            <a:r>
              <a:rPr sz="19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19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небу</a:t>
            </a:r>
            <a:r>
              <a:rPr sz="19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гуляла</a:t>
            </a:r>
            <a:r>
              <a:rPr sz="19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19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дождинки</a:t>
            </a:r>
            <a:r>
              <a:rPr sz="19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растеряла.</a:t>
            </a:r>
            <a:endParaRPr sz="1900">
              <a:latin typeface="Times New Roman"/>
              <a:cs typeface="Times New Roman"/>
            </a:endParaRPr>
          </a:p>
          <a:p>
            <a:pPr marL="4445" algn="ctr">
              <a:lnSpc>
                <a:spcPct val="100000"/>
              </a:lnSpc>
              <a:spcBef>
                <a:spcPts val="325"/>
              </a:spcBef>
            </a:pPr>
            <a:r>
              <a:rPr sz="19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Ель</a:t>
            </a:r>
            <a:endParaRPr sz="1900">
              <a:latin typeface="Times New Roman"/>
              <a:cs typeface="Times New Roman"/>
            </a:endParaRPr>
          </a:p>
          <a:p>
            <a:pPr marL="42545">
              <a:lnSpc>
                <a:spcPct val="100000"/>
              </a:lnSpc>
              <a:spcBef>
                <a:spcPts val="315"/>
              </a:spcBef>
            </a:pP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Елочка</a:t>
            </a:r>
            <a:r>
              <a:rPr sz="19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наша</a:t>
            </a:r>
            <a:r>
              <a:rPr sz="19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вдруг</a:t>
            </a:r>
            <a:r>
              <a:rPr sz="19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загрустила,</a:t>
            </a:r>
            <a:endParaRPr sz="1900">
              <a:latin typeface="Times New Roman"/>
              <a:cs typeface="Times New Roman"/>
            </a:endParaRPr>
          </a:p>
          <a:p>
            <a:pPr marL="158750">
              <a:lnSpc>
                <a:spcPct val="100000"/>
              </a:lnSpc>
              <a:spcBef>
                <a:spcPts val="310"/>
              </a:spcBef>
            </a:pP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Лапы</a:t>
            </a:r>
            <a:r>
              <a:rPr sz="19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еловые</a:t>
            </a:r>
            <a:r>
              <a:rPr sz="19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вниз</a:t>
            </a:r>
            <a:r>
              <a:rPr sz="19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опустила.</a:t>
            </a:r>
            <a:endParaRPr sz="1900">
              <a:latin typeface="Times New Roman"/>
              <a:cs typeface="Times New Roman"/>
            </a:endParaRPr>
          </a:p>
          <a:p>
            <a:pPr marL="477520" marR="469900" indent="800100">
              <a:lnSpc>
                <a:spcPct val="113700"/>
              </a:lnSpc>
              <a:spcBef>
                <a:spcPts val="10"/>
              </a:spcBef>
            </a:pPr>
            <a:r>
              <a:rPr sz="19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Береза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Белоствольная</a:t>
            </a:r>
            <a:r>
              <a:rPr sz="19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береза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9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1F5F"/>
                </a:solidFill>
                <a:latin typeface="Times New Roman"/>
                <a:cs typeface="Times New Roman"/>
              </a:rPr>
              <a:t>холода</a:t>
            </a:r>
            <a:r>
              <a:rPr sz="19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весну</a:t>
            </a:r>
            <a:r>
              <a:rPr sz="19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ждала.</a:t>
            </a:r>
            <a:endParaRPr sz="1900">
              <a:latin typeface="Times New Roman"/>
              <a:cs typeface="Times New Roman"/>
            </a:endParaRPr>
          </a:p>
          <a:p>
            <a:pPr marL="326390">
              <a:lnSpc>
                <a:spcPct val="100000"/>
              </a:lnSpc>
              <a:spcBef>
                <a:spcPts val="330"/>
              </a:spcBef>
            </a:pP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9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мае</a:t>
            </a:r>
            <a:r>
              <a:rPr sz="19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листья</a:t>
            </a:r>
            <a:r>
              <a:rPr sz="19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распустила,</a:t>
            </a:r>
            <a:endParaRPr sz="1900">
              <a:latin typeface="Times New Roman"/>
              <a:cs typeface="Times New Roman"/>
            </a:endParaRPr>
          </a:p>
          <a:p>
            <a:pPr marL="361950">
              <a:lnSpc>
                <a:spcPct val="100000"/>
              </a:lnSpc>
              <a:spcBef>
                <a:spcPts val="310"/>
              </a:spcBef>
            </a:pP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Ветки</a:t>
            </a:r>
            <a:r>
              <a:rPr sz="19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9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солнцу</a:t>
            </a:r>
            <a:r>
              <a:rPr sz="19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подняла.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9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Овощи</a:t>
            </a:r>
            <a:r>
              <a:rPr sz="19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(морковь,</a:t>
            </a:r>
            <a:r>
              <a:rPr sz="19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свекла,</a:t>
            </a:r>
            <a:r>
              <a:rPr sz="19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репа)</a:t>
            </a:r>
            <a:endParaRPr sz="1900">
              <a:latin typeface="Times New Roman"/>
              <a:cs typeface="Times New Roman"/>
            </a:endParaRPr>
          </a:p>
          <a:p>
            <a:pPr marL="455930" marR="448309" indent="135255">
              <a:lnSpc>
                <a:spcPts val="2590"/>
              </a:lnSpc>
              <a:spcBef>
                <a:spcPts val="140"/>
              </a:spcBef>
            </a:pPr>
            <a:r>
              <a:rPr sz="1900" spc="-30" dirty="0">
                <a:solidFill>
                  <a:srgbClr val="001F5F"/>
                </a:solidFill>
                <a:latin typeface="Times New Roman"/>
                <a:cs typeface="Times New Roman"/>
              </a:rPr>
              <a:t>Урожай</a:t>
            </a:r>
            <a:r>
              <a:rPr sz="19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19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убирали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9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ботву</a:t>
            </a:r>
            <a:r>
              <a:rPr sz="19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всю</a:t>
            </a:r>
            <a:r>
              <a:rPr sz="19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оборвали.</a:t>
            </a:r>
            <a:endParaRPr sz="1900">
              <a:latin typeface="Times New Roman"/>
              <a:cs typeface="Times New Roman"/>
            </a:endParaRPr>
          </a:p>
          <a:p>
            <a:pPr marL="547370" marR="227965" indent="-311150">
              <a:lnSpc>
                <a:spcPts val="2590"/>
              </a:lnSpc>
            </a:pP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19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листочки</a:t>
            </a:r>
            <a:r>
              <a:rPr sz="19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прикрепляем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Сразу</a:t>
            </a:r>
            <a:r>
              <a:rPr sz="19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1F5F"/>
                </a:solidFill>
                <a:latin typeface="Times New Roman"/>
                <a:cs typeface="Times New Roman"/>
              </a:rPr>
              <a:t>овощи</a:t>
            </a:r>
            <a:r>
              <a:rPr sz="19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узнаем.</a:t>
            </a:r>
            <a:endParaRPr sz="19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61895" y="323494"/>
            <a:ext cx="2189480" cy="1278255"/>
            <a:chOff x="2461895" y="323494"/>
            <a:chExt cx="2189480" cy="12782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71697" y="365798"/>
              <a:ext cx="979360" cy="68931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61895" y="323494"/>
              <a:ext cx="1118387" cy="7455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2269" y="1071422"/>
              <a:ext cx="1181684" cy="529920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5514" y="1406778"/>
            <a:ext cx="1151191" cy="12801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16884" y="2681604"/>
            <a:ext cx="1113840" cy="153873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26273" y="4783010"/>
            <a:ext cx="1336421" cy="122990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82240" y="4747856"/>
            <a:ext cx="617308" cy="121685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970"/>
            <a:ext cx="12192000" cy="68400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7127" y="122301"/>
            <a:ext cx="10746740" cy="13792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385"/>
              </a:spcBef>
            </a:pPr>
            <a:r>
              <a:rPr sz="2400" b="0" spc="-10" dirty="0">
                <a:latin typeface="Times New Roman"/>
                <a:cs typeface="Times New Roman"/>
              </a:rPr>
              <a:t>Исходное</a:t>
            </a:r>
            <a:r>
              <a:rPr sz="2400" b="0" spc="-80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положение</a:t>
            </a:r>
            <a:r>
              <a:rPr sz="2400" b="0" spc="-6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для</a:t>
            </a:r>
            <a:r>
              <a:rPr sz="2400" b="0" spc="-6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каждого</a:t>
            </a:r>
            <a:r>
              <a:rPr sz="2400" b="0" spc="-6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упражнения:</a:t>
            </a:r>
            <a:r>
              <a:rPr sz="2400" b="0" spc="-7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согнутая</a:t>
            </a:r>
            <a:r>
              <a:rPr sz="2400" b="0" spc="-5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в</a:t>
            </a:r>
            <a:r>
              <a:rPr sz="2400" b="0" spc="-7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локте</a:t>
            </a:r>
            <a:r>
              <a:rPr sz="2400" b="0" spc="-6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рука</a:t>
            </a:r>
            <a:r>
              <a:rPr sz="2400" b="0" spc="-6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стоит</a:t>
            </a:r>
            <a:r>
              <a:rPr sz="2400" b="0" spc="-65" dirty="0">
                <a:latin typeface="Times New Roman"/>
                <a:cs typeface="Times New Roman"/>
              </a:rPr>
              <a:t> </a:t>
            </a:r>
            <a:r>
              <a:rPr sz="2400" b="0" spc="-25" dirty="0">
                <a:latin typeface="Times New Roman"/>
                <a:cs typeface="Times New Roman"/>
              </a:rPr>
              <a:t>на </a:t>
            </a:r>
            <a:r>
              <a:rPr sz="2400" b="0" dirty="0">
                <a:latin typeface="Times New Roman"/>
                <a:cs typeface="Times New Roman"/>
              </a:rPr>
              <a:t>столе.</a:t>
            </a:r>
            <a:r>
              <a:rPr sz="2400" b="0" spc="-6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Прищепка</a:t>
            </a:r>
            <a:r>
              <a:rPr sz="2400" b="0" spc="-45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удерживается</a:t>
            </a:r>
            <a:r>
              <a:rPr sz="2400" b="0" spc="-70" dirty="0">
                <a:latin typeface="Times New Roman"/>
                <a:cs typeface="Times New Roman"/>
              </a:rPr>
              <a:t> </a:t>
            </a:r>
            <a:r>
              <a:rPr sz="2400" b="0" spc="-25" dirty="0">
                <a:latin typeface="Times New Roman"/>
                <a:cs typeface="Times New Roman"/>
              </a:rPr>
              <a:t>указа­</a:t>
            </a:r>
            <a:r>
              <a:rPr sz="2400" b="0" dirty="0">
                <a:latin typeface="Times New Roman"/>
                <a:cs typeface="Times New Roman"/>
              </a:rPr>
              <a:t>тельным</a:t>
            </a:r>
            <a:r>
              <a:rPr sz="2400" b="0" spc="-6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и</a:t>
            </a:r>
            <a:r>
              <a:rPr sz="2400" b="0" spc="-55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большим</a:t>
            </a:r>
            <a:r>
              <a:rPr sz="2400" b="0" spc="-4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пальцами</a:t>
            </a:r>
            <a:r>
              <a:rPr sz="2400" b="0" spc="-55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параллельно </a:t>
            </a:r>
            <a:r>
              <a:rPr sz="2400" b="0" dirty="0">
                <a:latin typeface="Times New Roman"/>
                <a:cs typeface="Times New Roman"/>
              </a:rPr>
              <a:t>столешнице.</a:t>
            </a:r>
            <a:r>
              <a:rPr sz="2400" b="0" spc="-5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Ритмичное</a:t>
            </a:r>
            <a:r>
              <a:rPr sz="2400" b="0" spc="-1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открывание</a:t>
            </a:r>
            <a:r>
              <a:rPr sz="2400" b="0" spc="-2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и</a:t>
            </a:r>
            <a:r>
              <a:rPr sz="2400" b="0" spc="-2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закрывание</a:t>
            </a:r>
            <a:r>
              <a:rPr sz="2400" b="0" spc="-55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прищепки</a:t>
            </a:r>
            <a:r>
              <a:rPr sz="2400" b="0" spc="-20" dirty="0">
                <a:latin typeface="Times New Roman"/>
                <a:cs typeface="Times New Roman"/>
              </a:rPr>
              <a:t> </a:t>
            </a:r>
            <a:r>
              <a:rPr sz="2400" b="0" dirty="0">
                <a:latin typeface="Times New Roman"/>
                <a:cs typeface="Times New Roman"/>
              </a:rPr>
              <a:t>по</a:t>
            </a:r>
            <a:r>
              <a:rPr sz="2400" b="0" spc="-20" dirty="0">
                <a:latin typeface="Times New Roman"/>
                <a:cs typeface="Times New Roman"/>
              </a:rPr>
              <a:t> ходу </a:t>
            </a:r>
            <a:r>
              <a:rPr sz="2400" b="0" dirty="0">
                <a:latin typeface="Times New Roman"/>
                <a:cs typeface="Times New Roman"/>
              </a:rPr>
              <a:t>проговаривания</a:t>
            </a:r>
            <a:r>
              <a:rPr sz="2400" b="0" spc="-100" dirty="0">
                <a:latin typeface="Times New Roman"/>
                <a:cs typeface="Times New Roman"/>
              </a:rPr>
              <a:t> </a:t>
            </a:r>
            <a:r>
              <a:rPr sz="2400" b="0" spc="-10" dirty="0">
                <a:latin typeface="Times New Roman"/>
                <a:cs typeface="Times New Roman"/>
              </a:rPr>
              <a:t>текста.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12950" y="1695830"/>
          <a:ext cx="9243060" cy="4874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1530"/>
                <a:gridCol w="4621530"/>
              </a:tblGrid>
              <a:tr h="265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275590" marR="269875" algn="ctr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Хитрая</a:t>
                      </a:r>
                      <a:r>
                        <a:rPr sz="2800" b="1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плутовка,</a:t>
                      </a:r>
                      <a:r>
                        <a:rPr sz="2800" b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рыжая головка.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7155" marR="927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Ротик</a:t>
                      </a:r>
                      <a:r>
                        <a:rPr sz="2800" b="1" spc="-1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открывает,</a:t>
                      </a:r>
                      <a:r>
                        <a:rPr sz="2800" b="1" spc="-1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зайчиков пугает.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Аист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153035" marR="144780" algn="ctr">
                        <a:lnSpc>
                          <a:spcPct val="100000"/>
                        </a:lnSpc>
                      </a:pPr>
                      <a:r>
                        <a:rPr sz="28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Аист</a:t>
                      </a:r>
                      <a:r>
                        <a:rPr sz="2800" b="1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крылья</a:t>
                      </a:r>
                      <a:r>
                        <a:rPr sz="2800" b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расправляет,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Аист</a:t>
                      </a:r>
                      <a:r>
                        <a:rPr sz="2800" b="1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клювик</a:t>
                      </a:r>
                      <a:r>
                        <a:rPr sz="2800" b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раскрывает.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Крокодил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Гусь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</a:tr>
              <a:tr h="426084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зоопарке</a:t>
                      </a:r>
                      <a:r>
                        <a:rPr sz="2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воробей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Га-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га-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га,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гогочет</a:t>
                      </a:r>
                      <a:r>
                        <a:rPr sz="2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гусь,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635" algn="ctr">
                        <a:lnSpc>
                          <a:spcPts val="3185"/>
                        </a:lnSpc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пообедал</a:t>
                      </a:r>
                      <a:r>
                        <a:rPr sz="2800" spc="-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8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зверей.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семьей</a:t>
                      </a:r>
                      <a:r>
                        <a:rPr sz="2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своей</a:t>
                      </a:r>
                      <a:r>
                        <a:rPr sz="2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горжусь!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800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зубастый</a:t>
                      </a:r>
                      <a:r>
                        <a:rPr sz="2800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крокодил</a:t>
                      </a:r>
                      <a:r>
                        <a:rPr sz="2800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чуть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46100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2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проглотил.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2273" y="346405"/>
            <a:ext cx="5264785" cy="5603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9105" algn="ctr">
              <a:lnSpc>
                <a:spcPts val="3760"/>
              </a:lnSpc>
              <a:spcBef>
                <a:spcPts val="105"/>
              </a:spcBef>
            </a:pPr>
            <a:r>
              <a:rPr sz="32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Бабочка</a:t>
            </a:r>
            <a:endParaRPr sz="3200">
              <a:latin typeface="Times New Roman"/>
              <a:cs typeface="Times New Roman"/>
            </a:endParaRPr>
          </a:p>
          <a:p>
            <a:pPr marL="308610" marR="299085" algn="ctr">
              <a:lnSpc>
                <a:spcPts val="3700"/>
              </a:lnSpc>
              <a:spcBef>
                <a:spcPts val="160"/>
              </a:spcBef>
            </a:pP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Тельце,</a:t>
            </a:r>
            <a:r>
              <a:rPr sz="3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крылышки,</a:t>
            </a:r>
            <a:r>
              <a:rPr sz="3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усы</a:t>
            </a:r>
            <a:r>
              <a:rPr sz="3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32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3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бабочка,</a:t>
            </a:r>
            <a:r>
              <a:rPr sz="32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смотри!</a:t>
            </a:r>
            <a:endParaRPr sz="3200">
              <a:latin typeface="Times New Roman"/>
              <a:cs typeface="Times New Roman"/>
            </a:endParaRPr>
          </a:p>
          <a:p>
            <a:pPr marL="458470" algn="ctr">
              <a:lnSpc>
                <a:spcPts val="3005"/>
              </a:lnSpc>
            </a:pPr>
            <a:r>
              <a:rPr sz="32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Платье</a:t>
            </a:r>
            <a:endParaRPr sz="3200">
              <a:latin typeface="Times New Roman"/>
              <a:cs typeface="Times New Roman"/>
            </a:endParaRPr>
          </a:p>
          <a:p>
            <a:pPr marL="12700" marR="5080" algn="ctr">
              <a:lnSpc>
                <a:spcPts val="3679"/>
              </a:lnSpc>
              <a:spcBef>
                <a:spcPts val="185"/>
              </a:spcBef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Платье</a:t>
            </a:r>
            <a:r>
              <a:rPr sz="3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шил</a:t>
            </a:r>
            <a:r>
              <a:rPr sz="3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портной</a:t>
            </a:r>
            <a:r>
              <a:rPr sz="32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3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ситца,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3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быть</a:t>
            </a:r>
            <a:r>
              <a:rPr sz="3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может,</a:t>
            </a:r>
            <a:r>
              <a:rPr sz="3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изо</a:t>
            </a:r>
            <a:r>
              <a:rPr sz="3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льна.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520"/>
              </a:lnSpc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Видно,</a:t>
            </a:r>
            <a:r>
              <a:rPr sz="32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32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торопился</a:t>
            </a:r>
            <a:endParaRPr sz="3200">
              <a:latin typeface="Times New Roman"/>
              <a:cs typeface="Times New Roman"/>
            </a:endParaRPr>
          </a:p>
          <a:p>
            <a:pPr marL="555625" marR="548640" indent="1270" algn="ctr">
              <a:lnSpc>
                <a:spcPts val="3679"/>
              </a:lnSpc>
              <a:spcBef>
                <a:spcPts val="185"/>
              </a:spcBef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Позабыл</a:t>
            </a:r>
            <a:r>
              <a:rPr sz="3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про</a:t>
            </a:r>
            <a:r>
              <a:rPr sz="3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рукава.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3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приладил</a:t>
            </a:r>
            <a:r>
              <a:rPr sz="3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рукава,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3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лениться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3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привык.</a:t>
            </a:r>
            <a:endParaRPr sz="3200">
              <a:latin typeface="Times New Roman"/>
              <a:cs typeface="Times New Roman"/>
            </a:endParaRPr>
          </a:p>
          <a:p>
            <a:pPr marL="621030" marR="612775" algn="ctr">
              <a:lnSpc>
                <a:spcPts val="3679"/>
              </a:lnSpc>
              <a:spcBef>
                <a:spcPts val="30"/>
              </a:spcBef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3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пришил</a:t>
            </a:r>
            <a:r>
              <a:rPr sz="3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оборку,</a:t>
            </a:r>
            <a:r>
              <a:rPr sz="32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пояс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3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красивый</a:t>
            </a:r>
            <a:r>
              <a:rPr sz="3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воротник!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4568" y="409320"/>
            <a:ext cx="2432304" cy="170662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92985" y="3235451"/>
            <a:ext cx="1336421" cy="177393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811" y="200913"/>
            <a:ext cx="9915525" cy="126619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sz="3600" dirty="0"/>
              <a:t>Игровые</a:t>
            </a:r>
            <a:r>
              <a:rPr sz="3600" spc="-135" dirty="0"/>
              <a:t> </a:t>
            </a:r>
            <a:r>
              <a:rPr sz="3600" spc="-10" dirty="0"/>
              <a:t>упражнения</a:t>
            </a:r>
            <a:endParaRPr sz="3600"/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3600" dirty="0"/>
              <a:t>для</a:t>
            </a:r>
            <a:r>
              <a:rPr sz="3600" spc="-75" dirty="0"/>
              <a:t> </a:t>
            </a:r>
            <a:r>
              <a:rPr sz="3600" dirty="0"/>
              <a:t>расширения</a:t>
            </a:r>
            <a:r>
              <a:rPr sz="3600" spc="-60" dirty="0"/>
              <a:t> </a:t>
            </a:r>
            <a:r>
              <a:rPr sz="3600" dirty="0"/>
              <a:t>и</a:t>
            </a:r>
            <a:r>
              <a:rPr sz="3600" spc="-60" dirty="0"/>
              <a:t> </a:t>
            </a:r>
            <a:r>
              <a:rPr sz="3600" dirty="0"/>
              <a:t>активизации</a:t>
            </a:r>
            <a:r>
              <a:rPr sz="3600" spc="-60" dirty="0"/>
              <a:t> </a:t>
            </a:r>
            <a:r>
              <a:rPr sz="3600" dirty="0"/>
              <a:t>словаря</a:t>
            </a:r>
            <a:r>
              <a:rPr sz="3600" spc="-60" dirty="0"/>
              <a:t> </a:t>
            </a:r>
            <a:r>
              <a:rPr sz="3600" dirty="0"/>
              <a:t>по</a:t>
            </a:r>
            <a:r>
              <a:rPr sz="3600" spc="-55" dirty="0"/>
              <a:t> </a:t>
            </a:r>
            <a:r>
              <a:rPr sz="3600" spc="-20" dirty="0"/>
              <a:t>теме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15467" y="1422407"/>
            <a:ext cx="11080750" cy="474662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937510" algn="just">
              <a:lnSpc>
                <a:spcPct val="100000"/>
              </a:lnSpc>
              <a:spcBef>
                <a:spcPts val="815"/>
              </a:spcBef>
            </a:pPr>
            <a:r>
              <a:rPr sz="3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«Домашние</a:t>
            </a:r>
            <a:r>
              <a:rPr sz="3600" b="1" i="1" spc="-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животные»</a:t>
            </a:r>
            <a:endParaRPr sz="3600">
              <a:latin typeface="Times New Roman"/>
              <a:cs typeface="Times New Roman"/>
            </a:endParaRPr>
          </a:p>
          <a:p>
            <a:pPr marL="12700" marR="5080" indent="685800" algn="just">
              <a:lnSpc>
                <a:spcPct val="90000"/>
              </a:lnSpc>
              <a:spcBef>
                <a:spcPts val="1025"/>
              </a:spcBef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Эта</a:t>
            </a:r>
            <a:r>
              <a:rPr sz="32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серия</a:t>
            </a:r>
            <a:r>
              <a:rPr sz="3200" spc="3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упражнений</a:t>
            </a:r>
            <a:r>
              <a:rPr sz="3200" spc="3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рассчитана</a:t>
            </a:r>
            <a:r>
              <a:rPr sz="32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32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3200" spc="3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3200" spc="3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младшего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дошкольного</a:t>
            </a:r>
            <a:r>
              <a:rPr sz="3200" spc="49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возраста</a:t>
            </a:r>
            <a:r>
              <a:rPr sz="3200" spc="484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(работа</a:t>
            </a:r>
            <a:r>
              <a:rPr sz="3200" spc="484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над</a:t>
            </a:r>
            <a:r>
              <a:rPr sz="3200" spc="4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закреплением</a:t>
            </a:r>
            <a:r>
              <a:rPr sz="3200" spc="49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3200" spc="484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3200" spc="-20" dirty="0">
                <a:solidFill>
                  <a:srgbClr val="001F5F"/>
                </a:solidFill>
                <a:latin typeface="Times New Roman"/>
                <a:cs typeface="Times New Roman"/>
              </a:rPr>
              <a:t>речи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звукоподражательных</a:t>
            </a:r>
            <a:r>
              <a:rPr sz="3200" spc="73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слов),</a:t>
            </a:r>
            <a:r>
              <a:rPr sz="3200" spc="73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так</a:t>
            </a:r>
            <a:r>
              <a:rPr sz="3200" spc="73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3200" spc="72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более</a:t>
            </a:r>
            <a:r>
              <a:rPr sz="3200" spc="73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старших </a:t>
            </a:r>
            <a:r>
              <a:rPr sz="3200" spc="-25" dirty="0">
                <a:solidFill>
                  <a:srgbClr val="001F5F"/>
                </a:solidFill>
                <a:latin typeface="Times New Roman"/>
                <a:cs typeface="Times New Roman"/>
              </a:rPr>
              <a:t>дошкольников</a:t>
            </a:r>
            <a:r>
              <a:rPr sz="3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(работа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словообразованию</a:t>
            </a:r>
            <a:r>
              <a:rPr sz="3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существительных,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обозначающих</a:t>
            </a:r>
            <a:r>
              <a:rPr sz="3200" spc="480" dirty="0">
                <a:solidFill>
                  <a:srgbClr val="001F5F"/>
                </a:solidFill>
                <a:latin typeface="Times New Roman"/>
                <a:cs typeface="Times New Roman"/>
              </a:rPr>
              <a:t> 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детенышей</a:t>
            </a:r>
            <a:r>
              <a:rPr sz="3200" spc="480" dirty="0">
                <a:solidFill>
                  <a:srgbClr val="001F5F"/>
                </a:solidFill>
                <a:latin typeface="Times New Roman"/>
                <a:cs typeface="Times New Roman"/>
              </a:rPr>
              <a:t> 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домашних</a:t>
            </a:r>
            <a:r>
              <a:rPr sz="3200" spc="484" dirty="0">
                <a:solidFill>
                  <a:srgbClr val="001F5F"/>
                </a:solidFill>
                <a:latin typeface="Times New Roman"/>
                <a:cs typeface="Times New Roman"/>
              </a:rPr>
              <a:t> 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животных,</a:t>
            </a:r>
            <a:r>
              <a:rPr sz="3200" spc="484" dirty="0">
                <a:solidFill>
                  <a:srgbClr val="001F5F"/>
                </a:solidFill>
                <a:latin typeface="Times New Roman"/>
                <a:cs typeface="Times New Roman"/>
              </a:rPr>
              <a:t>    </a:t>
            </a:r>
            <a:r>
              <a:rPr sz="3200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закреплению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3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речи</a:t>
            </a:r>
            <a:r>
              <a:rPr sz="3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30" dirty="0">
                <a:solidFill>
                  <a:srgbClr val="001F5F"/>
                </a:solidFill>
                <a:latin typeface="Times New Roman"/>
                <a:cs typeface="Times New Roman"/>
              </a:rPr>
              <a:t>звукоподражательных</a:t>
            </a:r>
            <a:r>
              <a:rPr sz="3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глаголов).</a:t>
            </a:r>
            <a:r>
              <a:rPr sz="3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читает</a:t>
            </a:r>
            <a:r>
              <a:rPr sz="3200" spc="3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стихотворение,</a:t>
            </a:r>
            <a:r>
              <a:rPr sz="3200" spc="3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3200" spc="35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3200" spc="3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соответствии</a:t>
            </a:r>
            <a:r>
              <a:rPr sz="3200" spc="35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3200" spc="35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32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его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ритмическим</a:t>
            </a:r>
            <a:r>
              <a:rPr sz="32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рисунком</a:t>
            </a:r>
            <a:r>
              <a:rPr sz="32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«открывает»</a:t>
            </a:r>
            <a:r>
              <a:rPr sz="32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32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«закрывает»</a:t>
            </a:r>
            <a:r>
              <a:rPr sz="32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прищепки,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имитируя</a:t>
            </a:r>
            <a:r>
              <a:rPr sz="32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тем</a:t>
            </a:r>
            <a:r>
              <a:rPr sz="3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самым</a:t>
            </a:r>
            <a:r>
              <a:rPr sz="3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диалог</a:t>
            </a:r>
            <a:r>
              <a:rPr sz="3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стихотворных</a:t>
            </a:r>
            <a:r>
              <a:rPr sz="3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персонажей.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9317" y="165989"/>
            <a:ext cx="3312160" cy="600900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880"/>
              </a:spcBef>
            </a:pP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r>
              <a:rPr sz="18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щенок</a:t>
            </a:r>
            <a:endParaRPr sz="1800">
              <a:latin typeface="Times New Roman"/>
              <a:cs typeface="Times New Roman"/>
            </a:endParaRPr>
          </a:p>
          <a:p>
            <a:pPr marL="358140" marR="351155" algn="ctr">
              <a:lnSpc>
                <a:spcPts val="2950"/>
              </a:lnSpc>
              <a:spcBef>
                <a:spcPts val="220"/>
              </a:spcBef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Гав-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гав-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гав,—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лает,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Мой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сыночек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подрастает.</a:t>
            </a:r>
            <a:endParaRPr sz="1800">
              <a:latin typeface="Times New Roman"/>
              <a:cs typeface="Times New Roman"/>
            </a:endParaRPr>
          </a:p>
          <a:p>
            <a:pPr marL="257810" marR="249554" algn="ctr">
              <a:lnSpc>
                <a:spcPts val="2940"/>
              </a:lnSpc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Гав-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гав-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гав,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 щенок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сказал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котенком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побежал.</a:t>
            </a:r>
            <a:endParaRPr sz="1800">
              <a:latin typeface="Times New Roman"/>
              <a:cs typeface="Times New Roman"/>
            </a:endParaRPr>
          </a:p>
          <a:p>
            <a:pPr marL="771525" algn="just">
              <a:lnSpc>
                <a:spcPct val="100000"/>
              </a:lnSpc>
              <a:spcBef>
                <a:spcPts val="565"/>
              </a:spcBef>
            </a:pPr>
            <a:r>
              <a:rPr sz="1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Кошка</a:t>
            </a:r>
            <a:r>
              <a:rPr sz="1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котенок</a:t>
            </a:r>
            <a:endParaRPr sz="1800">
              <a:latin typeface="Times New Roman"/>
              <a:cs typeface="Times New Roman"/>
            </a:endParaRPr>
          </a:p>
          <a:p>
            <a:pPr marL="304800" marR="296545" indent="62230" algn="just">
              <a:lnSpc>
                <a:spcPct val="1361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Мяу-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мяу,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мой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крошка? Кто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мяукает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так?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Кошка.</a:t>
            </a:r>
            <a:endParaRPr sz="1800">
              <a:latin typeface="Times New Roman"/>
              <a:cs typeface="Times New Roman"/>
            </a:endParaRPr>
          </a:p>
          <a:p>
            <a:pPr marL="646430" marR="612775" indent="-24765" algn="just">
              <a:lnSpc>
                <a:spcPct val="136200"/>
              </a:lnSpc>
              <a:spcBef>
                <a:spcPts val="1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котенок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ей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ответ: 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Мяу,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мама,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обед?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Корова</a:t>
            </a:r>
            <a:r>
              <a:rPr sz="1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теленок</a:t>
            </a:r>
            <a:endParaRPr sz="1800">
              <a:latin typeface="Times New Roman"/>
              <a:cs typeface="Times New Roman"/>
            </a:endParaRPr>
          </a:p>
          <a:p>
            <a:pPr marL="277495" marR="270510" algn="ctr">
              <a:lnSpc>
                <a:spcPct val="136100"/>
              </a:lnSpc>
              <a:spcBef>
                <a:spcPts val="10"/>
              </a:spcBef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Му-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му-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му,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мычит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корова,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теленка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потеряла.</a:t>
            </a:r>
            <a:endParaRPr sz="1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780"/>
              </a:spcBef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Му-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му-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му,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ответ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теленок,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79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бойся,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мама,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гуляю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лугу,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никуда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убегу!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91018" y="295402"/>
            <a:ext cx="1180985" cy="177253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193414" y="2553589"/>
            <a:ext cx="1541780" cy="1417955"/>
            <a:chOff x="3193414" y="2553589"/>
            <a:chExt cx="1541780" cy="14179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06266" y="2553589"/>
              <a:ext cx="1328674" cy="134315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93414" y="3123069"/>
              <a:ext cx="553288" cy="848220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71561" y="4183443"/>
            <a:ext cx="2484120" cy="187972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7042" y="231114"/>
            <a:ext cx="8217534" cy="58000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Лошадь</a:t>
            </a:r>
            <a:r>
              <a:rPr sz="2600" b="1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b="1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жеребенок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Иго-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го,</a:t>
            </a:r>
            <a:r>
              <a:rPr sz="26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лошадка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ржет,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Жеребеночка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зовет.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Иго-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го,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жеребенок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заржал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мамой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скорей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поскакал.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Свинья</a:t>
            </a:r>
            <a:r>
              <a:rPr sz="26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поросенок</a:t>
            </a:r>
            <a:endParaRPr sz="2600">
              <a:latin typeface="Times New Roman"/>
              <a:cs typeface="Times New Roman"/>
            </a:endParaRPr>
          </a:p>
          <a:p>
            <a:pPr marL="2000250" marR="1991360" algn="ctr">
              <a:lnSpc>
                <a:spcPct val="112000"/>
              </a:lnSpc>
              <a:spcBef>
                <a:spcPts val="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Хрюкает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свинья: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хрю-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хрю,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сына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люблю!</a:t>
            </a:r>
            <a:endParaRPr sz="26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37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Хрю-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хрю-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хрю,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 кричит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ребенок.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84"/>
              </a:spcBef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сынок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тот?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Поросенок.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Коза</a:t>
            </a:r>
            <a:r>
              <a:rPr sz="26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козленок</a:t>
            </a:r>
            <a:endParaRPr sz="2600">
              <a:latin typeface="Times New Roman"/>
              <a:cs typeface="Times New Roman"/>
            </a:endParaRPr>
          </a:p>
          <a:p>
            <a:pPr marL="2419350" marR="2410460" indent="-635" algn="ctr">
              <a:lnSpc>
                <a:spcPts val="3500"/>
              </a:lnSpc>
              <a:spcBef>
                <a:spcPts val="17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Мекает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коза: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Ме-ме!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Мой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сынок,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иди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мне!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Прискакал</a:t>
            </a:r>
            <a:r>
              <a:rPr sz="2600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козленок</a:t>
            </a:r>
            <a:r>
              <a:rPr sz="26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сразу.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Ме-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ме-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ме!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 пропел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три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раза.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11106" y="211074"/>
            <a:ext cx="2191638" cy="158457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83435" y="2158492"/>
            <a:ext cx="1846452" cy="19632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15197" y="4290669"/>
            <a:ext cx="1796288" cy="144894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8034" y="639572"/>
            <a:ext cx="2992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Курица</a:t>
            </a:r>
            <a:r>
              <a:rPr sz="2800" spc="-85" dirty="0"/>
              <a:t> </a:t>
            </a:r>
            <a:r>
              <a:rPr sz="2800" dirty="0"/>
              <a:t>и</a:t>
            </a:r>
            <a:r>
              <a:rPr sz="2800" spc="-65" dirty="0"/>
              <a:t> </a:t>
            </a:r>
            <a:r>
              <a:rPr sz="2800" spc="-10" dirty="0"/>
              <a:t>цыплята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741546" y="1066952"/>
            <a:ext cx="4707255" cy="501777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Кудахчет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курица: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Ко-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ко!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Зачем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ушли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далеко?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ts val="4029"/>
              </a:lnSpc>
              <a:spcBef>
                <a:spcPts val="235"/>
              </a:spcBef>
            </a:pP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Пи-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пи-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пи,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пищат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цыплятки,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поле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клевер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сладкий!</a:t>
            </a:r>
            <a:endParaRPr sz="2800">
              <a:latin typeface="Times New Roman"/>
              <a:cs typeface="Times New Roman"/>
            </a:endParaRPr>
          </a:p>
          <a:p>
            <a:pPr marL="457200" algn="ctr">
              <a:lnSpc>
                <a:spcPts val="2855"/>
              </a:lnSpc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Утка</a:t>
            </a:r>
            <a:r>
              <a:rPr sz="24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утенок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дворе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нас</a:t>
            </a:r>
            <a:r>
              <a:rPr sz="2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утра</a:t>
            </a:r>
            <a:endParaRPr sz="2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Утка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крякает: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Кря-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кря!</a:t>
            </a:r>
            <a:endParaRPr sz="2800">
              <a:latin typeface="Times New Roman"/>
              <a:cs typeface="Times New Roman"/>
            </a:endParaRPr>
          </a:p>
          <a:p>
            <a:pPr marL="794385" marR="786130" algn="ctr">
              <a:lnSpc>
                <a:spcPts val="4029"/>
              </a:lnSpc>
              <a:spcBef>
                <a:spcPts val="23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малыш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ее,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утенок, </a:t>
            </a:r>
            <a:r>
              <a:rPr sz="2800" spc="-15" dirty="0">
                <a:solidFill>
                  <a:srgbClr val="001F5F"/>
                </a:solidFill>
                <a:latin typeface="Times New Roman"/>
                <a:cs typeface="Times New Roman"/>
              </a:rPr>
              <a:t>Кря-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кря-кря!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кричит</a:t>
            </a:r>
            <a:r>
              <a:rPr sz="2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спросонок.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34171" y="903858"/>
            <a:ext cx="2443226" cy="264604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02483" y="3637724"/>
            <a:ext cx="1758949" cy="218630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8454" y="1112342"/>
            <a:ext cx="816610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indent="156845">
              <a:lnSpc>
                <a:spcPts val="4750"/>
              </a:lnSpc>
              <a:spcBef>
                <a:spcPts val="705"/>
              </a:spcBef>
            </a:pPr>
            <a:r>
              <a:rPr sz="4400" spc="-10" dirty="0"/>
              <a:t>Игры-</a:t>
            </a:r>
            <a:r>
              <a:rPr sz="4400" dirty="0"/>
              <a:t>драматизации</a:t>
            </a:r>
            <a:r>
              <a:rPr sz="4400" spc="-80" dirty="0"/>
              <a:t> </a:t>
            </a:r>
            <a:r>
              <a:rPr sz="4400" dirty="0"/>
              <a:t>с</a:t>
            </a:r>
            <a:r>
              <a:rPr sz="4400" spc="-10" dirty="0"/>
              <a:t> детьми </a:t>
            </a:r>
            <a:r>
              <a:rPr sz="4400" dirty="0"/>
              <a:t>старшего</a:t>
            </a:r>
            <a:r>
              <a:rPr sz="4400" spc="-125" dirty="0"/>
              <a:t> </a:t>
            </a:r>
            <a:r>
              <a:rPr sz="4400" spc="-10" dirty="0"/>
              <a:t>дошкольного</a:t>
            </a:r>
            <a:r>
              <a:rPr sz="4400" spc="-120" dirty="0"/>
              <a:t> </a:t>
            </a:r>
            <a:r>
              <a:rPr sz="4400" spc="-10" dirty="0"/>
              <a:t>возраста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320546" y="2990468"/>
            <a:ext cx="9743440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indent="68580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800" spc="30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успешно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использовать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разыгрывании</a:t>
            </a:r>
            <a:r>
              <a:rPr sz="2800" spc="4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различных</a:t>
            </a:r>
            <a:r>
              <a:rPr sz="2800" spc="45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сценок</a:t>
            </a:r>
            <a:r>
              <a:rPr sz="2800" spc="44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spc="440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детьми</a:t>
            </a:r>
            <a:r>
              <a:rPr sz="2800" spc="445" dirty="0">
                <a:solidFill>
                  <a:srgbClr val="001F5F"/>
                </a:solidFill>
                <a:latin typeface="Times New Roman"/>
                <a:cs typeface="Times New Roman"/>
              </a:rPr>
              <a:t> 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старшего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дошкольного</a:t>
            </a:r>
            <a:r>
              <a:rPr sz="2800" spc="5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возраста.</a:t>
            </a:r>
            <a:r>
              <a:rPr sz="2800" spc="5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Двое</a:t>
            </a:r>
            <a:r>
              <a:rPr sz="28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дошкольников</a:t>
            </a:r>
            <a:r>
              <a:rPr sz="28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передают</a:t>
            </a:r>
            <a:r>
              <a:rPr sz="2800" spc="5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диалог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персонажей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помощью</a:t>
            </a:r>
            <a:r>
              <a:rPr sz="28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«говорящих»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прищепок.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этой</a:t>
            </a:r>
            <a:r>
              <a:rPr sz="2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работе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использовать</a:t>
            </a:r>
            <a:r>
              <a:rPr sz="28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следующие</a:t>
            </a:r>
            <a:r>
              <a:rPr sz="2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тексты.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138172" y="516381"/>
          <a:ext cx="8216900" cy="5664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2559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Лисица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утка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Уважаемая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утка!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люблю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Вас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просто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жутко!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Прилетайте</a:t>
                      </a:r>
                      <a:r>
                        <a:rPr sz="1800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мне!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Посидим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наедине!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Ах,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спасибо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Вам,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лисица,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мне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сидится!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М.</a:t>
                      </a:r>
                      <a:r>
                        <a:rPr sz="1800" i="1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Дружинина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Кошка</a:t>
                      </a:r>
                      <a:r>
                        <a:rPr sz="1800" b="1" i="1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курица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8844" marR="911225" indent="635"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Хорошо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улице,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Сказала</a:t>
                      </a:r>
                      <a:r>
                        <a:rPr sz="1800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кошка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курице.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62660" marR="954405"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заметила,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Курица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ответила.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В.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Кротов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Петушок</a:t>
                      </a:r>
                      <a:r>
                        <a:rPr sz="1800" b="1" i="1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собака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Кот-</a:t>
                      </a: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хвастун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2DEEE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marL="635"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ка-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ре-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ку!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Хватит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спать!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-Кто</a:t>
                      </a:r>
                      <a:r>
                        <a:rPr sz="1800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нитку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прядет?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Всем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давно пора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вставать!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кот!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270"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Петя-Петя-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петушок.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ткань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ткет?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буди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меня,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дружок!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-Кто,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кот!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Спать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ночью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могу,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куртку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шьет?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Дом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ночью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стерегу.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-Кто,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кот!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270" algn="ctr">
                        <a:lnSpc>
                          <a:spcPts val="2045"/>
                        </a:lnSpc>
                      </a:pPr>
                      <a:r>
                        <a:rPr sz="1800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В.</a:t>
                      </a:r>
                      <a:r>
                        <a:rPr sz="1800" i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Орлов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кладовки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сметану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крадет?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05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Молчит</a:t>
                      </a:r>
                      <a:r>
                        <a:rPr sz="1800" spc="-114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кот.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Только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облизывает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рот...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045"/>
                        </a:lnSpc>
                      </a:pPr>
                      <a:r>
                        <a:rPr sz="1800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И.</a:t>
                      </a:r>
                      <a:r>
                        <a:rPr sz="1800" i="1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Лопухина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86016" y="334899"/>
          <a:ext cx="11160760" cy="5942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90620"/>
                <a:gridCol w="3690620"/>
                <a:gridCol w="3690620"/>
              </a:tblGrid>
              <a:tr h="420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b="1" i="1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кого</a:t>
                      </a:r>
                      <a:r>
                        <a:rPr sz="1800" b="1" i="1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обидел</a:t>
                      </a:r>
                      <a:r>
                        <a:rPr sz="1800" b="1" i="1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первый?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-Кто</a:t>
                      </a:r>
                      <a:r>
                        <a:rPr sz="18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кого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обидел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первый?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Нет,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-Кто</a:t>
                      </a:r>
                      <a:r>
                        <a:rPr sz="1800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кого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ударил</a:t>
                      </a:r>
                      <a:r>
                        <a:rPr sz="1800" spc="-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первый?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Нет,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Вы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раньше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так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дружили!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дружил.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дружил.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вы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поделили?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забыл.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забыл.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436495" algn="ctr">
                        <a:lnSpc>
                          <a:spcPct val="100000"/>
                        </a:lnSpc>
                        <a:tabLst>
                          <a:tab pos="2893695" algn="l"/>
                        </a:tabLst>
                      </a:pP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В.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Орлов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Медведь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куда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идешь,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медведь?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город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елку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поглядеть.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тебе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она?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Новый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800" spc="-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встречать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пора.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Где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поставишь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ее?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лес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возьму,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свое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жилье.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вырубил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лесу?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Жалко.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Лучше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принесу.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679700" algn="ctr">
                        <a:lnSpc>
                          <a:spcPct val="100000"/>
                        </a:lnSpc>
                      </a:pPr>
                      <a:r>
                        <a:rPr sz="1800" spc="-10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Виеру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Разговор</a:t>
                      </a:r>
                      <a:r>
                        <a:rPr sz="2000" b="1" i="1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старой</a:t>
                      </a:r>
                      <a:r>
                        <a:rPr sz="20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ивы</a:t>
                      </a:r>
                      <a:r>
                        <a:rPr sz="20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b="1" i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дождем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06120" marR="69723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-Восемь</a:t>
                      </a:r>
                      <a:r>
                        <a:rPr sz="20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000" spc="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дороги,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Девять</a:t>
                      </a:r>
                      <a:r>
                        <a:rPr sz="20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лугу,..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-Что</a:t>
                      </a:r>
                      <a:r>
                        <a:rPr sz="20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дождь,</a:t>
                      </a:r>
                      <a:r>
                        <a:rPr sz="20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считаешь?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Может,</a:t>
                      </a:r>
                      <a:r>
                        <a:rPr sz="20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помогу?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-Две</a:t>
                      </a: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20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старой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елью,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Возле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стога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шесть...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24180" marR="41783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-Что</a:t>
                      </a:r>
                      <a:r>
                        <a:rPr sz="20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дождь,</a:t>
                      </a:r>
                      <a:r>
                        <a:rPr sz="20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считаешь,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20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0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можешь</a:t>
                      </a:r>
                      <a:r>
                        <a:rPr sz="20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счесть?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80085" marR="671830" indent="-127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Тороплюсь</a:t>
                      </a:r>
                      <a:r>
                        <a:rPr sz="20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ромашки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2000" spc="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пересчитать,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Десять</a:t>
                      </a:r>
                      <a:r>
                        <a:rPr sz="20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опушке,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20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осиной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20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пять...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09295" marR="7010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Ну</a:t>
                      </a:r>
                      <a:r>
                        <a:rPr sz="20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просчитаюсь,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Долго</a:t>
                      </a:r>
                      <a:r>
                        <a:rPr sz="20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ль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20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беды!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555625" marR="546735" algn="ctr">
                        <a:lnSpc>
                          <a:spcPct val="100000"/>
                        </a:lnSpc>
                      </a:pP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Вдруг</a:t>
                      </a:r>
                      <a:r>
                        <a:rPr sz="20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всех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0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хватит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0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 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воды!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052955" algn="ctr">
                        <a:lnSpc>
                          <a:spcPct val="100000"/>
                        </a:lnSpc>
                      </a:pPr>
                      <a:r>
                        <a:rPr sz="2000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И.</a:t>
                      </a:r>
                      <a:r>
                        <a:rPr sz="2000" i="1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Токмакова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  <a:tr h="1736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Воробей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Воробей,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чего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ждешь?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Крошек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хлебных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клюешь.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1020" marR="536575" indent="1270"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давно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заметил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крошки,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боюсь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сердитой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кошки.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139950" algn="ctr">
                        <a:lnSpc>
                          <a:spcPct val="100000"/>
                        </a:lnSpc>
                        <a:tabLst>
                          <a:tab pos="2597150" algn="l"/>
                        </a:tabLst>
                      </a:pP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А.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Тараскин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Лиса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крот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Славный</a:t>
                      </a:r>
                      <a:r>
                        <a:rPr sz="1800" spc="-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домик,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милый</a:t>
                      </a:r>
                      <a:r>
                        <a:rPr sz="1800" spc="-7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крот,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69900" marR="4635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Только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больно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узкий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вход! Вход,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Лисичка,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самый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раз: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впустит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домик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Вас!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501265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Б.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Заходер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70" y="309498"/>
            <a:ext cx="1098296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685800">
              <a:lnSpc>
                <a:spcPts val="2590"/>
              </a:lnSpc>
              <a:spcBef>
                <a:spcPts val="425"/>
              </a:spcBef>
              <a:tabLst>
                <a:tab pos="1169670" algn="l"/>
                <a:tab pos="2162810" algn="l"/>
                <a:tab pos="4559300" algn="l"/>
                <a:tab pos="6110605" algn="l"/>
                <a:tab pos="8505190" algn="l"/>
              </a:tabLst>
            </a:pPr>
            <a:r>
              <a:rPr sz="2400" dirty="0"/>
              <a:t>Следующие</a:t>
            </a:r>
            <a:r>
              <a:rPr sz="2400" spc="145" dirty="0"/>
              <a:t> </a:t>
            </a:r>
            <a:r>
              <a:rPr sz="2400" dirty="0"/>
              <a:t>тексты</a:t>
            </a:r>
            <a:r>
              <a:rPr sz="2400" spc="155" dirty="0"/>
              <a:t> </a:t>
            </a:r>
            <a:r>
              <a:rPr sz="2400" spc="-10" dirty="0"/>
              <a:t>познакомят</a:t>
            </a:r>
            <a:r>
              <a:rPr sz="2400" spc="175" dirty="0"/>
              <a:t> </a:t>
            </a:r>
            <a:r>
              <a:rPr sz="2400" dirty="0"/>
              <a:t>детей</a:t>
            </a:r>
            <a:r>
              <a:rPr sz="2400" spc="145" dirty="0"/>
              <a:t> </a:t>
            </a:r>
            <a:r>
              <a:rPr sz="2400" dirty="0"/>
              <a:t>с</a:t>
            </a:r>
            <a:r>
              <a:rPr sz="2400" spc="155" dirty="0"/>
              <a:t> </a:t>
            </a:r>
            <a:r>
              <a:rPr sz="2400" dirty="0"/>
              <a:t>повадками</a:t>
            </a:r>
            <a:r>
              <a:rPr sz="2400" spc="160" dirty="0"/>
              <a:t> </a:t>
            </a:r>
            <a:r>
              <a:rPr sz="2400" dirty="0"/>
              <a:t>разных</a:t>
            </a:r>
            <a:r>
              <a:rPr sz="2400" spc="160" dirty="0"/>
              <a:t> </a:t>
            </a:r>
            <a:r>
              <a:rPr sz="2400" dirty="0"/>
              <a:t>животных,</a:t>
            </a:r>
            <a:r>
              <a:rPr sz="2400" spc="160" dirty="0"/>
              <a:t> </a:t>
            </a:r>
            <a:r>
              <a:rPr sz="2400" spc="-50" dirty="0"/>
              <a:t>а </a:t>
            </a:r>
            <a:r>
              <a:rPr sz="2400" spc="-10" dirty="0"/>
              <a:t>также</a:t>
            </a:r>
            <a:r>
              <a:rPr sz="2400" dirty="0"/>
              <a:t>	</a:t>
            </a:r>
            <a:r>
              <a:rPr sz="2400" spc="-20" dirty="0"/>
              <a:t>будут</a:t>
            </a:r>
            <a:r>
              <a:rPr sz="2400" dirty="0"/>
              <a:t>	</a:t>
            </a:r>
            <a:r>
              <a:rPr sz="2400" spc="-10" dirty="0"/>
              <a:t>способствовать</a:t>
            </a:r>
            <a:r>
              <a:rPr sz="2400" dirty="0"/>
              <a:t>	</a:t>
            </a:r>
            <a:r>
              <a:rPr sz="2400" spc="-10" dirty="0"/>
              <a:t>развитию</a:t>
            </a:r>
            <a:r>
              <a:rPr sz="2400" dirty="0"/>
              <a:t>	</a:t>
            </a:r>
            <a:r>
              <a:rPr sz="2400" spc="-10" dirty="0"/>
              <a:t>интонационной</a:t>
            </a:r>
            <a:r>
              <a:rPr sz="2400" dirty="0"/>
              <a:t>	</a:t>
            </a:r>
            <a:r>
              <a:rPr sz="2400" spc="-10" dirty="0"/>
              <a:t>выразительности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1899030" y="1224533"/>
            <a:ext cx="8140700" cy="5055235"/>
            <a:chOff x="1899030" y="1224533"/>
            <a:chExt cx="8140700" cy="5055235"/>
          </a:xfrm>
        </p:grpSpPr>
        <p:sp>
          <p:nvSpPr>
            <p:cNvPr id="4" name="object 4"/>
            <p:cNvSpPr/>
            <p:nvPr/>
          </p:nvSpPr>
          <p:spPr>
            <a:xfrm>
              <a:off x="1905381" y="1230921"/>
              <a:ext cx="8128000" cy="5029200"/>
            </a:xfrm>
            <a:custGeom>
              <a:avLst/>
              <a:gdLst/>
              <a:ahLst/>
              <a:cxnLst/>
              <a:rect l="l" t="t" r="r" b="b"/>
              <a:pathLst>
                <a:path w="8128000" h="5029200">
                  <a:moveTo>
                    <a:pt x="8128000" y="0"/>
                  </a:moveTo>
                  <a:lnTo>
                    <a:pt x="4064000" y="0"/>
                  </a:lnTo>
                  <a:lnTo>
                    <a:pt x="0" y="0"/>
                  </a:lnTo>
                  <a:lnTo>
                    <a:pt x="0" y="5029200"/>
                  </a:lnTo>
                  <a:lnTo>
                    <a:pt x="4064000" y="5029200"/>
                  </a:lnTo>
                  <a:lnTo>
                    <a:pt x="8128000" y="5029200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99030" y="1224533"/>
              <a:ext cx="8140700" cy="5055235"/>
            </a:xfrm>
            <a:custGeom>
              <a:avLst/>
              <a:gdLst/>
              <a:ahLst/>
              <a:cxnLst/>
              <a:rect l="l" t="t" r="r" b="b"/>
              <a:pathLst>
                <a:path w="8140700" h="5055235">
                  <a:moveTo>
                    <a:pt x="4070350" y="0"/>
                  </a:moveTo>
                  <a:lnTo>
                    <a:pt x="4070350" y="5054638"/>
                  </a:lnTo>
                </a:path>
                <a:path w="8140700" h="5055235">
                  <a:moveTo>
                    <a:pt x="6350" y="0"/>
                  </a:moveTo>
                  <a:lnTo>
                    <a:pt x="6350" y="5054638"/>
                  </a:lnTo>
                </a:path>
                <a:path w="8140700" h="5055235">
                  <a:moveTo>
                    <a:pt x="8134350" y="0"/>
                  </a:moveTo>
                  <a:lnTo>
                    <a:pt x="8134350" y="5054638"/>
                  </a:lnTo>
                </a:path>
                <a:path w="8140700" h="5055235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99030" y="6260121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88670" y="967866"/>
            <a:ext cx="5302250" cy="497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75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речи.</a:t>
            </a:r>
            <a:endParaRPr sz="2400">
              <a:latin typeface="Times New Roman"/>
              <a:cs typeface="Times New Roman"/>
            </a:endParaRPr>
          </a:p>
          <a:p>
            <a:pPr marL="2813685">
              <a:lnSpc>
                <a:spcPts val="1855"/>
              </a:lnSpc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Дразнилка</a:t>
            </a:r>
            <a:endParaRPr sz="1800">
              <a:latin typeface="Times New Roman"/>
              <a:cs typeface="Times New Roman"/>
            </a:endParaRPr>
          </a:p>
          <a:p>
            <a:pPr marL="1407795" marR="63944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Сидит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суку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каркает.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Заяц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сидит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пеньке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Ворону дразнит.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говорит: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-Кар...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Тошка!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прибавляет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Заяц.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-Кар...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Тина!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быстро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выкрикивает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Заяц.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-Кар...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Зина!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хохочет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длинноухий.</a:t>
            </a:r>
            <a:endParaRPr sz="1800">
              <a:latin typeface="Times New Roman"/>
              <a:cs typeface="Times New Roman"/>
            </a:endParaRPr>
          </a:p>
          <a:p>
            <a:pPr marL="1407795" marR="15303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Кар-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кар...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закричала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рассерженная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Зайца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клювом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его,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клювом!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...Аул,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аул!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завопил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Заяц.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endParaRPr sz="1800">
              <a:latin typeface="Times New Roman"/>
              <a:cs typeface="Times New Roman"/>
            </a:endParaRPr>
          </a:p>
          <a:p>
            <a:pPr marL="1407795">
              <a:lnSpc>
                <a:spcPct val="100000"/>
              </a:lnSpc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Караул!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Вороны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весь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дух!</a:t>
            </a:r>
            <a:endParaRPr sz="1800">
              <a:latin typeface="Times New Roman"/>
              <a:cs typeface="Times New Roman"/>
            </a:endParaRPr>
          </a:p>
          <a:p>
            <a:pPr marL="4375785">
              <a:lnSpc>
                <a:spcPct val="100000"/>
              </a:lnSpc>
            </a:pP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С.Иванов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6048883" y="1256538"/>
            <a:ext cx="3905885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1255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Лис</a:t>
            </a:r>
            <a:r>
              <a:rPr sz="1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отчего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тебя</a:t>
            </a:r>
            <a:endParaRPr sz="1800">
              <a:latin typeface="Times New Roman"/>
              <a:cs typeface="Times New Roman"/>
            </a:endParaRPr>
          </a:p>
          <a:p>
            <a:pPr marL="12700" marR="257429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нос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грязный?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Землю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копал.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чего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землю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копал.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Норку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делал.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чего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норку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делал?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тебя,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Лис,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прятаться.</a:t>
            </a:r>
            <a:endParaRPr sz="1800">
              <a:latin typeface="Times New Roman"/>
              <a:cs typeface="Times New Roman"/>
            </a:endParaRPr>
          </a:p>
          <a:p>
            <a:pPr marL="12700" marR="937894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тебя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-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подстерегу.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норке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спаленка.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Кушать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захочешь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вылезешь.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норке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кладовочка.</a:t>
            </a:r>
            <a:endParaRPr sz="1800">
              <a:latin typeface="Times New Roman"/>
              <a:cs typeface="Times New Roman"/>
            </a:endParaRPr>
          </a:p>
          <a:p>
            <a:pPr marL="12700" marR="35433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мышонок,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ведь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твою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норку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разрою.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тебя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отнорочек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был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таков!</a:t>
            </a:r>
            <a:endParaRPr sz="1800">
              <a:latin typeface="Times New Roman"/>
              <a:cs typeface="Times New Roman"/>
            </a:endParaRPr>
          </a:p>
          <a:p>
            <a:pPr marL="2943225">
              <a:lnSpc>
                <a:spcPct val="100000"/>
              </a:lnSpc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В.</a:t>
            </a:r>
            <a:r>
              <a:rPr sz="1800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Бианки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5576" y="257809"/>
            <a:ext cx="10528935" cy="6322060"/>
            <a:chOff x="775576" y="257809"/>
            <a:chExt cx="10528935" cy="6322060"/>
          </a:xfrm>
        </p:grpSpPr>
        <p:sp>
          <p:nvSpPr>
            <p:cNvPr id="3" name="object 3"/>
            <p:cNvSpPr/>
            <p:nvPr/>
          </p:nvSpPr>
          <p:spPr>
            <a:xfrm>
              <a:off x="781926" y="264159"/>
              <a:ext cx="10515600" cy="2011680"/>
            </a:xfrm>
            <a:custGeom>
              <a:avLst/>
              <a:gdLst/>
              <a:ahLst/>
              <a:cxnLst/>
              <a:rect l="l" t="t" r="r" b="b"/>
              <a:pathLst>
                <a:path w="10515600" h="2011680">
                  <a:moveTo>
                    <a:pt x="1051560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10515600" y="2011680"/>
                  </a:lnTo>
                  <a:lnTo>
                    <a:pt x="1051560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1926" y="2275839"/>
              <a:ext cx="10515600" cy="2011680"/>
            </a:xfrm>
            <a:custGeom>
              <a:avLst/>
              <a:gdLst/>
              <a:ahLst/>
              <a:cxnLst/>
              <a:rect l="l" t="t" r="r" b="b"/>
              <a:pathLst>
                <a:path w="10515600" h="2011679">
                  <a:moveTo>
                    <a:pt x="10515600" y="0"/>
                  </a:moveTo>
                  <a:lnTo>
                    <a:pt x="0" y="0"/>
                  </a:lnTo>
                  <a:lnTo>
                    <a:pt x="0" y="2011680"/>
                  </a:lnTo>
                  <a:lnTo>
                    <a:pt x="10515600" y="2011680"/>
                  </a:lnTo>
                  <a:lnTo>
                    <a:pt x="10515600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1926" y="4287469"/>
              <a:ext cx="10515600" cy="2286000"/>
            </a:xfrm>
            <a:custGeom>
              <a:avLst/>
              <a:gdLst/>
              <a:ahLst/>
              <a:cxnLst/>
              <a:rect l="l" t="t" r="r" b="b"/>
              <a:pathLst>
                <a:path w="10515600" h="2286000">
                  <a:moveTo>
                    <a:pt x="10515600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10515600" y="2286000"/>
                  </a:lnTo>
                  <a:lnTo>
                    <a:pt x="10515600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5576" y="2256789"/>
              <a:ext cx="10528935" cy="2037080"/>
            </a:xfrm>
            <a:custGeom>
              <a:avLst/>
              <a:gdLst/>
              <a:ahLst/>
              <a:cxnLst/>
              <a:rect l="l" t="t" r="r" b="b"/>
              <a:pathLst>
                <a:path w="10528935" h="2037079">
                  <a:moveTo>
                    <a:pt x="10528313" y="2024380"/>
                  </a:moveTo>
                  <a:lnTo>
                    <a:pt x="0" y="2024380"/>
                  </a:lnTo>
                  <a:lnTo>
                    <a:pt x="0" y="2037080"/>
                  </a:lnTo>
                  <a:lnTo>
                    <a:pt x="10528313" y="2037080"/>
                  </a:lnTo>
                  <a:lnTo>
                    <a:pt x="10528313" y="2024380"/>
                  </a:lnTo>
                  <a:close/>
                </a:path>
                <a:path w="10528935" h="2037079">
                  <a:moveTo>
                    <a:pt x="10528313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10528313" y="38100"/>
                  </a:lnTo>
                  <a:lnTo>
                    <a:pt x="105283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5576" y="257809"/>
              <a:ext cx="10528935" cy="6322060"/>
            </a:xfrm>
            <a:custGeom>
              <a:avLst/>
              <a:gdLst/>
              <a:ahLst/>
              <a:cxnLst/>
              <a:rect l="l" t="t" r="r" b="b"/>
              <a:pathLst>
                <a:path w="10528935" h="6322059">
                  <a:moveTo>
                    <a:pt x="6350" y="0"/>
                  </a:moveTo>
                  <a:lnTo>
                    <a:pt x="6350" y="6322009"/>
                  </a:lnTo>
                </a:path>
                <a:path w="10528935" h="6322059">
                  <a:moveTo>
                    <a:pt x="10521962" y="0"/>
                  </a:moveTo>
                  <a:lnTo>
                    <a:pt x="10521962" y="6322009"/>
                  </a:lnTo>
                </a:path>
                <a:path w="10528935" h="6322059">
                  <a:moveTo>
                    <a:pt x="0" y="6350"/>
                  </a:moveTo>
                  <a:lnTo>
                    <a:pt x="10528312" y="6350"/>
                  </a:lnTo>
                </a:path>
                <a:path w="10528935" h="6322059">
                  <a:moveTo>
                    <a:pt x="0" y="6315659"/>
                  </a:moveTo>
                  <a:lnTo>
                    <a:pt x="10528312" y="63156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60856" y="289686"/>
            <a:ext cx="10351135" cy="624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1195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Белка</a:t>
            </a:r>
            <a:r>
              <a:rPr sz="1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Енот</a:t>
            </a:r>
            <a:endParaRPr sz="1800">
              <a:latin typeface="Times New Roman"/>
              <a:cs typeface="Times New Roman"/>
            </a:endParaRPr>
          </a:p>
          <a:p>
            <a:pPr marL="12700" marR="21971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Белка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неряха!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Белка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грязнуля!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Мыться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хочет,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мочалку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гнезда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выкинула! Бестолковый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ты,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Енотик...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мочало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мытья.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чего?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спанья.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Загрязнился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матрасик,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выбросила.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теперь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новой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мочалы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нащипаю,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свежую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постельку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постелю.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Какая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неряха,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какая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грязнуля?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10"/>
              </a:spcBef>
            </a:pPr>
            <a:endParaRPr sz="1800">
              <a:latin typeface="Times New Roman"/>
              <a:cs typeface="Times New Roman"/>
            </a:endParaRPr>
          </a:p>
          <a:p>
            <a:pPr marL="4514850">
              <a:lnSpc>
                <a:spcPct val="100000"/>
              </a:lnSpc>
            </a:pP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Заяц</a:t>
            </a:r>
            <a:r>
              <a:rPr sz="18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Ежик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Ай,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шум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какой!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Ай,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треск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какой!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иначе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волки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бегут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медведи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бредут...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бойся...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я,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Ежик.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Чего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бессовестный,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такой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шум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поднял?!</a:t>
            </a:r>
            <a:endParaRPr sz="1800">
              <a:latin typeface="Times New Roman"/>
              <a:cs typeface="Times New Roman"/>
            </a:endParaRPr>
          </a:p>
          <a:p>
            <a:pPr marL="12700" marR="12890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разве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виноват?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листья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опавшие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под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ногами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шуршат.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Никак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тихо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пройдешь.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шаг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шагнул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сам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страха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трясусь!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10"/>
              </a:spcBef>
            </a:pPr>
            <a:endParaRPr sz="1800">
              <a:latin typeface="Times New Roman"/>
              <a:cs typeface="Times New Roman"/>
            </a:endParaRPr>
          </a:p>
          <a:p>
            <a:pPr marL="4298315">
              <a:lnSpc>
                <a:spcPct val="100000"/>
              </a:lnSpc>
            </a:pP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Воробей</a:t>
            </a:r>
            <a:r>
              <a:rPr sz="18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Лягуха</a:t>
            </a:r>
            <a:endParaRPr sz="1800">
              <a:latin typeface="Times New Roman"/>
              <a:cs typeface="Times New Roman"/>
            </a:endParaRPr>
          </a:p>
          <a:p>
            <a:pPr marL="12700" marR="704469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Лягуха,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Лягуха,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скачешь?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Ку-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а-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ку-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а!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Купаться!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куда?</a:t>
            </a:r>
            <a:endParaRPr sz="1800">
              <a:latin typeface="Times New Roman"/>
              <a:cs typeface="Times New Roman"/>
            </a:endParaRPr>
          </a:p>
          <a:p>
            <a:pPr marL="12700" marR="613727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купаться!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где,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Лягуха,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купаешься?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Где,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где...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канаве!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канаве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купается?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купаться-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то?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песочке,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сухом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местечке,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пригорочке!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8619" y="621077"/>
            <a:ext cx="10612755" cy="52311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23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ts val="2345"/>
              </a:lnSpc>
              <a:spcBef>
                <a:spcPts val="170"/>
              </a:spcBef>
              <a:tabLst>
                <a:tab pos="1233805" algn="l"/>
                <a:tab pos="1797685" algn="l"/>
                <a:tab pos="2889250" algn="l"/>
                <a:tab pos="4120515" algn="l"/>
                <a:tab pos="5755005" algn="l"/>
                <a:tab pos="7692390" algn="l"/>
                <a:tab pos="9365615" algn="l"/>
              </a:tabLst>
            </a:pP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Локоть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столе.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Водить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прищепкой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вправо-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влево.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Открытая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70000"/>
              </a:lnSpc>
              <a:spcBef>
                <a:spcPts val="415"/>
              </a:spcBef>
            </a:pP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наклоняется</a:t>
            </a:r>
            <a:r>
              <a:rPr sz="2300" i="1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3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поверхности</a:t>
            </a:r>
            <a:r>
              <a:rPr sz="2300" i="1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стола</a:t>
            </a:r>
            <a:r>
              <a:rPr sz="23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закрывается</a:t>
            </a:r>
            <a:r>
              <a:rPr sz="2300" i="1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(повторить</a:t>
            </a:r>
            <a:r>
              <a:rPr sz="2300" i="1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несколько</a:t>
            </a:r>
            <a:r>
              <a:rPr sz="2300" i="1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раз).</a:t>
            </a:r>
            <a:r>
              <a:rPr sz="2300" i="1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Рука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возвращается</a:t>
            </a:r>
            <a:r>
              <a:rPr sz="2300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300" i="1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исходное</a:t>
            </a:r>
            <a:r>
              <a:rPr sz="23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положение.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r>
              <a:rPr sz="23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клювом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повела,</a:t>
            </a:r>
            <a:r>
              <a:rPr sz="23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r>
              <a:rPr sz="23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зернышки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нашла.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зернышки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склевала,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Птичка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вновь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защебетала.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300">
              <a:latin typeface="Times New Roman"/>
              <a:cs typeface="Times New Roman"/>
            </a:endParaRPr>
          </a:p>
          <a:p>
            <a:pPr marL="4572635">
              <a:lnSpc>
                <a:spcPct val="100000"/>
              </a:lnSpc>
              <a:spcBef>
                <a:spcPts val="5"/>
              </a:spcBef>
            </a:pPr>
            <a:r>
              <a:rPr sz="23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Черепашка</a:t>
            </a: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70000"/>
              </a:lnSpc>
              <a:spcBef>
                <a:spcPts val="994"/>
              </a:spcBef>
              <a:tabLst>
                <a:tab pos="1429385" algn="l"/>
                <a:tab pos="1693545" algn="l"/>
                <a:tab pos="2814955" algn="l"/>
                <a:tab pos="4130675" algn="l"/>
                <a:tab pos="6122670" algn="l"/>
                <a:tab pos="6354445" algn="l"/>
                <a:tab pos="8248650" algn="l"/>
                <a:tab pos="8822055" algn="l"/>
              </a:tabLst>
            </a:pP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каждой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строчкой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«открывается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закрывается»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произношении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последней</a:t>
            </a:r>
            <a:r>
              <a:rPr sz="2300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строчки</a:t>
            </a:r>
            <a:r>
              <a:rPr sz="2300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много</a:t>
            </a:r>
            <a:r>
              <a:rPr sz="2300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раз</a:t>
            </a:r>
            <a:r>
              <a:rPr sz="2300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«кусает»</a:t>
            </a:r>
            <a:r>
              <a:rPr sz="23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300" i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палец</a:t>
            </a:r>
            <a:r>
              <a:rPr sz="2300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левой</a:t>
            </a:r>
            <a:r>
              <a:rPr sz="23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руки.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Ах,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30" dirty="0">
                <a:solidFill>
                  <a:srgbClr val="001F5F"/>
                </a:solidFill>
                <a:latin typeface="Times New Roman"/>
                <a:cs typeface="Times New Roman"/>
              </a:rPr>
              <a:t>обжора-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черепашка!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Панцирь</a:t>
            </a:r>
            <a:r>
              <a:rPr sz="23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23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 рубашка.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5"/>
              </a:spcBef>
              <a:tabLst>
                <a:tab pos="3802379" algn="l"/>
              </a:tabLst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Поплывет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3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цапнет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рыбку,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Съест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 довольною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улыбкой.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Отдохнет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она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немножко,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обед</a:t>
            </a:r>
            <a:r>
              <a:rPr sz="23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поймает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мошку.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Если</a:t>
            </a:r>
            <a:r>
              <a:rPr sz="23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ужинать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пора,</a:t>
            </a:r>
            <a:r>
              <a:rPr sz="23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Цап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схватит</a:t>
            </a:r>
            <a:r>
              <a:rPr sz="23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комара.</a:t>
            </a: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еды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ей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хватило: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Цап!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пальчик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схватила!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15925" y="358775"/>
          <a:ext cx="11455400" cy="621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83250"/>
                <a:gridCol w="5683250"/>
              </a:tblGrid>
              <a:tr h="3657600">
                <a:tc>
                  <a:txBody>
                    <a:bodyPr/>
                    <a:lstStyle/>
                    <a:p>
                      <a:pPr marL="194881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Сорока</a:t>
                      </a:r>
                      <a:r>
                        <a:rPr sz="1800" b="1" i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Медведь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Эй,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Медведь,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днем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делаешь?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436816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то?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ем.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ночью?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43815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ночью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ем.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утром?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утром.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вечером?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вечером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ем.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3014980">
                        <a:lnSpc>
                          <a:spcPct val="100000"/>
                        </a:lnSpc>
                      </a:pP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Когда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тогда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ешь?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Когда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сыт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бываю.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249682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когда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сытым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бываешь?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никогда...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21253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b="1" i="1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800" b="1" i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спит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333946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Заяц,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спишь?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положено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—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лежа.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Тетерка,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сидя.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428815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Цапля?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стоя.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Выходит,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друзья,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Летучая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Мышь,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ловчее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всех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вас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сплю,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удобнее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всех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отдыхаю!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826769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Летучая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Мышь,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спишь-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отдыхаешь?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вниз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головой...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  <a:tr h="2560320">
                <a:tc>
                  <a:txBody>
                    <a:bodyPr/>
                    <a:lstStyle/>
                    <a:p>
                      <a:pPr marL="2122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Сорока</a:t>
                      </a:r>
                      <a:r>
                        <a:rPr sz="1800" b="1" i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Заяц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230822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Вот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бы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тебе.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Заяц,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лисьи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зубы! Э-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э,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Сорока,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равно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плохо...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2012314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Вот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бы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тебе,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Серый,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волчьи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ноги! Э-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э,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Сорока,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невелико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счастье...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19431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Вот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бы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тебе,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Косой,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рысьи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когти! Э-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э,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Сорока,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мне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клыки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когти? Душа-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равно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заячья...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1590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Лисица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i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Еж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15176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Всем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Еж,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хорош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пригож,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вот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колючки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тебе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лицу!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87503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Лиса,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колючками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некрасивый,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ли?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чтоб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некрасивый...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Может,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колючками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неуклюжий?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чтоб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неуклюжий!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141160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Ну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так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какой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такой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колючками-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то?!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какой-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ними,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брат,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несъедобный.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6525">
              <a:lnSpc>
                <a:spcPts val="1810"/>
              </a:lnSpc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9666" y="1023349"/>
            <a:ext cx="5854065" cy="316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7500"/>
              </a:lnSpc>
              <a:spcBef>
                <a:spcPts val="100"/>
              </a:spcBef>
            </a:pPr>
            <a:r>
              <a:rPr sz="4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Игровые</a:t>
            </a:r>
            <a:r>
              <a:rPr sz="4800" b="1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4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упражнения </a:t>
            </a:r>
            <a:r>
              <a:rPr sz="4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48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4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усвоения</a:t>
            </a:r>
            <a:endParaRPr sz="4800">
              <a:latin typeface="Times New Roman"/>
              <a:cs typeface="Times New Roman"/>
            </a:endParaRPr>
          </a:p>
          <a:p>
            <a:pPr marL="260985" marR="253365" algn="ctr">
              <a:lnSpc>
                <a:spcPct val="107300"/>
              </a:lnSpc>
            </a:pPr>
            <a:r>
              <a:rPr sz="4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пространственных представлений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12651" y="6589496"/>
            <a:ext cx="25717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25" dirty="0">
                <a:latin typeface="Calibri"/>
                <a:cs typeface="Calibri"/>
              </a:rPr>
              <a:t>32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26445"/>
            <a:ext cx="10360660" cy="506984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894454" algn="just">
              <a:lnSpc>
                <a:spcPct val="100000"/>
              </a:lnSpc>
              <a:spcBef>
                <a:spcPts val="795"/>
              </a:spcBef>
            </a:pP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Слон</a:t>
            </a:r>
            <a:r>
              <a:rPr sz="26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600" b="1" i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собака?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600" i="1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формировать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пространственные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представления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«право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лево".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85"/>
              </a:spcBef>
            </a:pP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600" i="1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две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крупные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игрушки,</a:t>
            </a:r>
            <a:r>
              <a:rPr sz="26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600">
              <a:latin typeface="Times New Roman"/>
              <a:cs typeface="Times New Roman"/>
            </a:endParaRPr>
          </a:p>
          <a:p>
            <a:pPr marL="241300" marR="5080" indent="685800" algn="just">
              <a:lnSpc>
                <a:spcPts val="2810"/>
              </a:lnSpc>
              <a:spcBef>
                <a:spcPts val="103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600" spc="434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600" spc="459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600" spc="45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половине</a:t>
            </a:r>
            <a:r>
              <a:rPr sz="2600" spc="45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600" spc="459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600" spc="4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к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правому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рукаву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одежды,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половине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6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левому.</a:t>
            </a:r>
            <a:endParaRPr sz="2600">
              <a:latin typeface="Times New Roman"/>
              <a:cs typeface="Times New Roman"/>
            </a:endParaRPr>
          </a:p>
          <a:p>
            <a:pPr marL="241300" marR="5080" indent="685800" algn="just">
              <a:lnSpc>
                <a:spcPct val="90000"/>
              </a:lnSpc>
              <a:spcBef>
                <a:spcPts val="969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Затем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26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сажает</a:t>
            </a:r>
            <a:r>
              <a:rPr sz="26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два</a:t>
            </a:r>
            <a:r>
              <a:rPr sz="2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стула</a:t>
            </a:r>
            <a:r>
              <a:rPr sz="2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крупные</a:t>
            </a:r>
            <a:r>
              <a:rPr sz="26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</a:t>
            </a:r>
            <a:r>
              <a:rPr sz="2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(например,</a:t>
            </a:r>
            <a:r>
              <a:rPr sz="2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слона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собаку)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сообщает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ребятам,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что слон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собирает</a:t>
            </a:r>
            <a:r>
              <a:rPr sz="26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свою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 команду</a:t>
            </a:r>
            <a:r>
              <a:rPr sz="26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тех,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у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кого</a:t>
            </a:r>
            <a:r>
              <a:rPr sz="2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правом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рукаве,</a:t>
            </a:r>
            <a:r>
              <a:rPr sz="2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тех,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кого</a:t>
            </a:r>
            <a:r>
              <a:rPr sz="26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левом.</a:t>
            </a:r>
            <a:endParaRPr sz="2600">
              <a:latin typeface="Times New Roman"/>
              <a:cs typeface="Times New Roman"/>
            </a:endParaRPr>
          </a:p>
          <a:p>
            <a:pPr marL="241300" marR="5715" indent="685800" algn="just">
              <a:lnSpc>
                <a:spcPts val="2810"/>
              </a:lnSpc>
              <a:spcBef>
                <a:spcPts val="103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сигналу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(это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может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быть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звон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колокольчика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6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удар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бубен)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встают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друг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другом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стульям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игрушками,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затем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слон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«проверяют»,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перепутал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ли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ребят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колонну.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371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28126" y="967486"/>
            <a:ext cx="14859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тренировать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371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0389869" y="967486"/>
            <a:ext cx="88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умение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79780"/>
            <a:ext cx="7435215" cy="134429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4463415">
              <a:lnSpc>
                <a:spcPct val="100000"/>
              </a:lnSpc>
              <a:spcBef>
                <a:spcPts val="305"/>
              </a:spcBef>
            </a:pPr>
            <a:r>
              <a:rPr sz="22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Найди</a:t>
            </a:r>
            <a:r>
              <a:rPr sz="2200" b="1" i="1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пару</a:t>
            </a:r>
            <a:endParaRPr sz="22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tabLst>
                <a:tab pos="1236345" algn="l"/>
                <a:tab pos="2686050" algn="l"/>
                <a:tab pos="5236210" algn="l"/>
              </a:tabLst>
            </a:pPr>
            <a:r>
              <a:rPr sz="22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развивать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пространственную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дифференциацию, определять</a:t>
            </a:r>
            <a:r>
              <a:rPr sz="22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схему</a:t>
            </a:r>
            <a:r>
              <a:rPr sz="22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тела</a:t>
            </a:r>
            <a:r>
              <a:rPr sz="22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человека,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стоящего</a:t>
            </a:r>
            <a:r>
              <a:rPr sz="22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напротив.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2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200" i="1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539" y="1926462"/>
            <a:ext cx="10130155" cy="4065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0">
              <a:lnSpc>
                <a:spcPts val="2245"/>
              </a:lnSpc>
              <a:spcBef>
                <a:spcPts val="95"/>
              </a:spcBef>
              <a:tabLst>
                <a:tab pos="2021205" algn="l"/>
                <a:tab pos="3662679" algn="l"/>
                <a:tab pos="4516120" algn="l"/>
                <a:tab pos="5774055" algn="l"/>
                <a:tab pos="6574155" algn="l"/>
                <a:tab pos="7914005" algn="l"/>
                <a:tab pos="8189595" algn="l"/>
                <a:tab pos="9322435" algn="l"/>
              </a:tabLst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половине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правому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рукаву</a:t>
            </a:r>
            <a:endParaRPr sz="2200">
              <a:latin typeface="Times New Roman"/>
              <a:cs typeface="Times New Roman"/>
            </a:endParaRPr>
          </a:p>
          <a:p>
            <a:pPr marL="12700" marR="8255">
              <a:lnSpc>
                <a:spcPct val="70000"/>
              </a:lnSpc>
              <a:spcBef>
                <a:spcPts val="395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одежды,</a:t>
            </a:r>
            <a:r>
              <a:rPr sz="22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2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половине</a:t>
            </a:r>
            <a:r>
              <a:rPr sz="22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2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2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левому</a:t>
            </a:r>
            <a:r>
              <a:rPr sz="22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(если</a:t>
            </a:r>
            <a:r>
              <a:rPr sz="22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количество</a:t>
            </a:r>
            <a:r>
              <a:rPr sz="22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2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нечетное,</a:t>
            </a:r>
            <a:r>
              <a:rPr sz="22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становится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участником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игры).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245"/>
              </a:lnSpc>
              <a:spcBef>
                <a:spcPts val="204"/>
              </a:spcBef>
              <a:tabLst>
                <a:tab pos="1420495" algn="l"/>
                <a:tab pos="1844675" algn="l"/>
                <a:tab pos="2926715" algn="l"/>
                <a:tab pos="4240530" algn="l"/>
                <a:tab pos="5205730" algn="l"/>
                <a:tab pos="5470525" algn="l"/>
                <a:tab pos="6132195" algn="l"/>
                <a:tab pos="6414135" algn="l"/>
                <a:tab pos="8482330" algn="l"/>
                <a:tab pos="9477375" algn="l"/>
                <a:tab pos="9747885" algn="l"/>
              </a:tabLst>
            </a:pP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просьбе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встают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круг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поворачиваются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спиной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ts val="2245"/>
              </a:lnSpc>
            </a:pP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центру.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spcBef>
                <a:spcPts val="204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Взявшись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руки,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ребята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идут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кругу,</a:t>
            </a:r>
            <a:r>
              <a:rPr sz="22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произносит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четверостишье:</a:t>
            </a:r>
            <a:endParaRPr sz="2200">
              <a:latin typeface="Times New Roman"/>
              <a:cs typeface="Times New Roman"/>
            </a:endParaRPr>
          </a:p>
          <a:p>
            <a:pPr marR="224790" algn="ctr">
              <a:lnSpc>
                <a:spcPct val="100000"/>
              </a:lnSpc>
              <a:spcBef>
                <a:spcPts val="215"/>
              </a:spcBef>
            </a:pP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Хоровод,</a:t>
            </a:r>
            <a:r>
              <a:rPr sz="2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хоровод.</a:t>
            </a:r>
            <a:endParaRPr sz="2200">
              <a:latin typeface="Times New Roman"/>
              <a:cs typeface="Times New Roman"/>
            </a:endParaRPr>
          </a:p>
          <a:p>
            <a:pPr marL="3505835" marR="3728720" algn="ctr">
              <a:lnSpc>
                <a:spcPct val="107700"/>
              </a:lnSpc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смотрели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вперед. 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Хоровод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разобьем,</a:t>
            </a:r>
            <a:endParaRPr sz="2200">
              <a:latin typeface="Times New Roman"/>
              <a:cs typeface="Times New Roman"/>
            </a:endParaRPr>
          </a:p>
          <a:p>
            <a:pPr marR="221615" algn="ctr">
              <a:lnSpc>
                <a:spcPct val="100000"/>
              </a:lnSpc>
              <a:spcBef>
                <a:spcPts val="220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Себе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пары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найдем!</a:t>
            </a:r>
            <a:endParaRPr sz="2200">
              <a:latin typeface="Times New Roman"/>
              <a:cs typeface="Times New Roman"/>
            </a:endParaRPr>
          </a:p>
          <a:p>
            <a:pPr marL="698500">
              <a:lnSpc>
                <a:spcPts val="2245"/>
              </a:lnSpc>
              <a:spcBef>
                <a:spcPts val="204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2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последней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фразой</a:t>
            </a:r>
            <a:r>
              <a:rPr sz="22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поворачиваются</a:t>
            </a:r>
            <a:r>
              <a:rPr sz="22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лицом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центру</a:t>
            </a:r>
            <a:r>
              <a:rPr sz="22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круга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ищут</a:t>
            </a:r>
            <a:r>
              <a:rPr sz="22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себе</a:t>
            </a:r>
            <a:endParaRPr sz="2200">
              <a:latin typeface="Times New Roman"/>
              <a:cs typeface="Times New Roman"/>
            </a:endParaRPr>
          </a:p>
          <a:p>
            <a:pPr marL="12700" marR="6350">
              <a:lnSpc>
                <a:spcPct val="70000"/>
              </a:lnSpc>
              <a:spcBef>
                <a:spcPts val="395"/>
              </a:spcBef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пару</a:t>
            </a:r>
            <a:r>
              <a:rPr sz="22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принципу:</a:t>
            </a:r>
            <a:r>
              <a:rPr sz="22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2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кого</a:t>
            </a:r>
            <a:r>
              <a:rPr sz="22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2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2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правом</a:t>
            </a:r>
            <a:r>
              <a:rPr sz="22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(левом)</a:t>
            </a:r>
            <a:r>
              <a:rPr sz="22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рукаве,</a:t>
            </a:r>
            <a:r>
              <a:rPr sz="22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тот</a:t>
            </a:r>
            <a:r>
              <a:rPr sz="22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берет</a:t>
            </a:r>
            <a:r>
              <a:rPr sz="22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руки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того,</a:t>
            </a:r>
            <a:r>
              <a:rPr sz="22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кого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2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том</a:t>
            </a:r>
            <a:r>
              <a:rPr sz="22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правом</a:t>
            </a:r>
            <a:r>
              <a:rPr sz="2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(левом)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рукаве.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69163"/>
            <a:ext cx="10360660" cy="53987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025900" algn="just">
              <a:lnSpc>
                <a:spcPct val="100000"/>
              </a:lnSpc>
              <a:spcBef>
                <a:spcPts val="770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2800" b="1" i="1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быстрее?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800" i="1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развивать</a:t>
            </a:r>
            <a:r>
              <a:rPr sz="2800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пространственную</a:t>
            </a:r>
            <a:r>
              <a:rPr sz="2800" spc="-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дифференциацию.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60"/>
              </a:spcBef>
            </a:pP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800" i="1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две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41300" marR="5080" indent="685800" algn="just">
              <a:lnSpc>
                <a:spcPct val="90000"/>
              </a:lnSpc>
              <a:spcBef>
                <a:spcPts val="994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Группа</a:t>
            </a:r>
            <a:r>
              <a:rPr sz="2800" spc="5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800" spc="5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делится</a:t>
            </a:r>
            <a:r>
              <a:rPr sz="2800" spc="5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5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две</a:t>
            </a:r>
            <a:r>
              <a:rPr sz="2800" spc="5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команды,</a:t>
            </a:r>
            <a:r>
              <a:rPr sz="2800" spc="5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каждая</a:t>
            </a:r>
            <a:r>
              <a:rPr sz="2800" spc="5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800" spc="5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выбирает</a:t>
            </a:r>
            <a:r>
              <a:rPr sz="2800" spc="18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капитана.</a:t>
            </a:r>
            <a:r>
              <a:rPr sz="2800" spc="1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800" spc="18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сигналу</a:t>
            </a:r>
            <a:r>
              <a:rPr sz="2800" spc="19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педагога</a:t>
            </a:r>
            <a:r>
              <a:rPr sz="2800" spc="18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капитаны</a:t>
            </a:r>
            <a:r>
              <a:rPr sz="2800" spc="18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берут</a:t>
            </a:r>
            <a:r>
              <a:rPr sz="2800" spc="18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коробок</a:t>
            </a:r>
            <a:r>
              <a:rPr sz="28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8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прикрепляют</a:t>
            </a:r>
            <a:r>
              <a:rPr sz="28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8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рукава</a:t>
            </a:r>
            <a:r>
              <a:rPr sz="28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одежды</a:t>
            </a:r>
            <a:r>
              <a:rPr sz="28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8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своих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команд.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Капитан</a:t>
            </a:r>
            <a:r>
              <a:rPr sz="2800" spc="3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команды</a:t>
            </a:r>
            <a:r>
              <a:rPr sz="2800" spc="3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должен</a:t>
            </a:r>
            <a:r>
              <a:rPr sz="2800" spc="3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прикрепить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правым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рукавам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детей,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левым.</a:t>
            </a:r>
            <a:endParaRPr sz="2800">
              <a:latin typeface="Times New Roman"/>
              <a:cs typeface="Times New Roman"/>
            </a:endParaRPr>
          </a:p>
          <a:p>
            <a:pPr marL="241300" marR="6985" indent="685800" algn="just">
              <a:lnSpc>
                <a:spcPts val="3020"/>
              </a:lnSpc>
              <a:spcBef>
                <a:spcPts val="106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spc="52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ходе</a:t>
            </a:r>
            <a:r>
              <a:rPr sz="2800" spc="5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игры</a:t>
            </a:r>
            <a:r>
              <a:rPr sz="2800" spc="5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члены</a:t>
            </a:r>
            <a:r>
              <a:rPr sz="2800" spc="5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команды</a:t>
            </a:r>
            <a:r>
              <a:rPr sz="2800" spc="54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могут</a:t>
            </a:r>
            <a:r>
              <a:rPr sz="2800" spc="5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помогать</a:t>
            </a:r>
            <a:r>
              <a:rPr sz="2800" spc="5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своим капитанам,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указывая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нужную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руку.</a:t>
            </a:r>
            <a:endParaRPr sz="2800">
              <a:latin typeface="Times New Roman"/>
              <a:cs typeface="Times New Roman"/>
            </a:endParaRPr>
          </a:p>
          <a:p>
            <a:pPr marL="241300" marR="8890" indent="685800" algn="just">
              <a:lnSpc>
                <a:spcPts val="3020"/>
              </a:lnSpc>
              <a:spcBef>
                <a:spcPts val="100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Выигрывает</a:t>
            </a:r>
            <a:r>
              <a:rPr sz="2800" spc="6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та</a:t>
            </a:r>
            <a:r>
              <a:rPr sz="2800" spc="6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команда,</a:t>
            </a:r>
            <a:r>
              <a:rPr sz="2800" spc="6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чей</a:t>
            </a:r>
            <a:r>
              <a:rPr sz="2800" spc="6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капитан</a:t>
            </a:r>
            <a:r>
              <a:rPr sz="2800" spc="6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быстро</a:t>
            </a:r>
            <a:r>
              <a:rPr sz="2800" spc="6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6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правильно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прикрепит</a:t>
            </a:r>
            <a:r>
              <a:rPr sz="2800" spc="-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371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0318" y="964184"/>
            <a:ext cx="2632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последовательность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371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581659"/>
            <a:ext cx="7468870" cy="1029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3204">
              <a:lnSpc>
                <a:spcPct val="100000"/>
              </a:lnSpc>
              <a:spcBef>
                <a:spcPts val="100"/>
              </a:spcBef>
            </a:pPr>
            <a:r>
              <a:rPr sz="24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Сказочная</a:t>
            </a:r>
            <a:r>
              <a:rPr sz="24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улица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tabLst>
                <a:tab pos="1298575" algn="l"/>
                <a:tab pos="3176905" algn="l"/>
                <a:tab pos="4397375" algn="l"/>
                <a:tab pos="6133465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тренировать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умение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определять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линейную предметов.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604264"/>
            <a:ext cx="10360025" cy="461073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41300" marR="8890" indent="-228600">
              <a:lnSpc>
                <a:spcPct val="70100"/>
              </a:lnSpc>
              <a:spcBef>
                <a:spcPts val="960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картонные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наборы</a:t>
            </a:r>
            <a:r>
              <a:rPr sz="24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основных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цветов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(по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400">
              <a:latin typeface="Times New Roman"/>
              <a:cs typeface="Times New Roman"/>
            </a:endParaRPr>
          </a:p>
          <a:p>
            <a:pPr marL="241300" marR="8890" indent="685800">
              <a:lnSpc>
                <a:spcPct val="70000"/>
              </a:lnSpc>
              <a:spcBef>
                <a:spcPts val="99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сидят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4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столами.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каждого</a:t>
            </a:r>
            <a:r>
              <a:rPr sz="24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них</a:t>
            </a:r>
            <a:r>
              <a:rPr sz="24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пять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4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(красного, желтого,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зеленого,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синего,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цвета)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бумаги.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просит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положить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собой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бумажную</a:t>
            </a:r>
            <a:r>
              <a:rPr sz="24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полоску.</a:t>
            </a:r>
            <a:endParaRPr sz="2400">
              <a:latin typeface="Times New Roman"/>
              <a:cs typeface="Times New Roman"/>
            </a:endParaRPr>
          </a:p>
          <a:p>
            <a:pPr marR="6985" algn="r">
              <a:lnSpc>
                <a:spcPts val="2450"/>
              </a:lnSpc>
              <a:spcBef>
                <a:spcPts val="145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Педагог:</a:t>
            </a:r>
            <a:r>
              <a:rPr sz="24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Ребята,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приглашаю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вас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сказочный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город.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каждого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вас</a:t>
            </a:r>
            <a:endParaRPr sz="2400">
              <a:latin typeface="Times New Roman"/>
              <a:cs typeface="Times New Roman"/>
            </a:endParaRPr>
          </a:p>
          <a:p>
            <a:pPr marR="8255" algn="r">
              <a:lnSpc>
                <a:spcPts val="2014"/>
              </a:lnSpc>
              <a:tabLst>
                <a:tab pos="717550" algn="l"/>
                <a:tab pos="1999614" algn="l"/>
                <a:tab pos="2649220" algn="l"/>
                <a:tab pos="3515995" algn="l"/>
                <a:tab pos="4514215" algn="l"/>
                <a:tab pos="4901565" algn="l"/>
                <a:tab pos="5368290" algn="l"/>
                <a:tab pos="6108700" algn="l"/>
                <a:tab pos="7031990" algn="l"/>
                <a:tab pos="7596505" algn="l"/>
                <a:tab pos="9021445" algn="l"/>
                <a:tab pos="9819005" algn="l"/>
              </a:tabLst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есть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улица.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этой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улице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построим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дома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endParaRPr sz="2400">
              <a:latin typeface="Times New Roman"/>
              <a:cs typeface="Times New Roman"/>
            </a:endParaRPr>
          </a:p>
          <a:p>
            <a:pPr marR="8890" algn="r">
              <a:lnSpc>
                <a:spcPts val="2014"/>
              </a:lnSpc>
              <a:tabLst>
                <a:tab pos="1588135" algn="l"/>
                <a:tab pos="2726690" algn="l"/>
                <a:tab pos="3747770" algn="l"/>
                <a:tab pos="4723130" algn="l"/>
                <a:tab pos="6215380" algn="l"/>
                <a:tab pos="7214234" algn="l"/>
                <a:tab pos="8012430" algn="l"/>
                <a:tab pos="935799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Начало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улицы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слева.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Покажите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левый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край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(Дети</a:t>
            </a:r>
            <a:endParaRPr sz="2400">
              <a:latin typeface="Times New Roman"/>
              <a:cs typeface="Times New Roman"/>
            </a:endParaRPr>
          </a:p>
          <a:p>
            <a:pPr marR="8890" algn="r">
              <a:lnSpc>
                <a:spcPts val="2014"/>
              </a:lnSpc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показывают.)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Дома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нашей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сказочной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улице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разноцветными.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Первый</a:t>
            </a:r>
            <a:endParaRPr sz="2400">
              <a:latin typeface="Times New Roman"/>
              <a:cs typeface="Times New Roman"/>
            </a:endParaRPr>
          </a:p>
          <a:p>
            <a:pPr marL="241300" marR="5715">
              <a:lnSpc>
                <a:spcPct val="70000"/>
              </a:lnSpc>
              <a:spcBef>
                <a:spcPts val="430"/>
              </a:spcBef>
              <a:tabLst>
                <a:tab pos="974090" algn="l"/>
                <a:tab pos="1517015" algn="l"/>
                <a:tab pos="2933065" algn="l"/>
                <a:tab pos="3916045" algn="l"/>
                <a:tab pos="5880735" algn="l"/>
                <a:tab pos="6266180" algn="l"/>
                <a:tab pos="7539355" algn="l"/>
                <a:tab pos="8890635" algn="l"/>
              </a:tabLst>
            </a:pP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красный.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прикрепляют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красную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прищепку.)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Следующий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синий.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Дальше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идут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желтый,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белый,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зеленый.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3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4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вами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дошли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конца</a:t>
            </a:r>
            <a:r>
              <a:rPr sz="24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улицы.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Теперь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давайте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повернем</a:t>
            </a:r>
            <a:r>
              <a:rPr sz="24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назад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450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назовем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домов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обратном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направлении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справа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налево.</a:t>
            </a:r>
            <a:endParaRPr sz="2400">
              <a:latin typeface="Times New Roman"/>
              <a:cs typeface="Times New Roman"/>
            </a:endParaRPr>
          </a:p>
          <a:p>
            <a:pPr marL="241300" marR="5080" indent="685800">
              <a:lnSpc>
                <a:spcPct val="70000"/>
              </a:lnSpc>
              <a:spcBef>
                <a:spcPts val="99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еще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раз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просит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назвать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домов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слева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направо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(с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начала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«улицы»)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справа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налево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(с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конца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«улицы»).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54914"/>
            <a:ext cx="10358755" cy="4482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5465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Невидимки</a:t>
            </a:r>
            <a:r>
              <a:rPr sz="2400" b="1" i="1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сказочной</a:t>
            </a:r>
            <a:r>
              <a:rPr sz="24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улице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400" i="1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тренировать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умение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находить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ряду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однородных.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1010"/>
              </a:spcBef>
              <a:tabLst>
                <a:tab pos="2096135" algn="l"/>
                <a:tab pos="3616960" algn="l"/>
                <a:tab pos="4912360" algn="l"/>
                <a:tab pos="6025515" algn="l"/>
                <a:tab pos="7487284" algn="l"/>
                <a:tab pos="8912225" algn="l"/>
                <a:tab pos="992759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картонные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наборы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основных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цветов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(по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Данная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игра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может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служить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продолжением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предыдущей.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450"/>
              </a:lnSpc>
              <a:spcBef>
                <a:spcPts val="130"/>
              </a:spcBef>
              <a:tabLst>
                <a:tab pos="1305560" algn="l"/>
                <a:tab pos="1698625" algn="l"/>
                <a:tab pos="3250565" algn="l"/>
                <a:tab pos="4160520" algn="l"/>
                <a:tab pos="5855335" algn="l"/>
                <a:tab pos="7550784" algn="l"/>
                <a:tab pos="828675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сказочный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город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пробрались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невидимки.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Они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большие</a:t>
            </a:r>
            <a:endParaRPr sz="2400">
              <a:latin typeface="Times New Roman"/>
              <a:cs typeface="Times New Roman"/>
            </a:endParaRPr>
          </a:p>
          <a:p>
            <a:pPr marR="6350" algn="r">
              <a:lnSpc>
                <a:spcPts val="2014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шалуны.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красный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зайдет,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там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поиграет,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собой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014"/>
              </a:lnSpc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уберет.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зеленый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незаметно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проникнет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там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конфеты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съест.</a:t>
            </a:r>
            <a:endParaRPr sz="2400">
              <a:latin typeface="Times New Roman"/>
              <a:cs typeface="Times New Roman"/>
            </a:endParaRPr>
          </a:p>
          <a:p>
            <a:pPr marL="241300" marR="6350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так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везде.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Нужно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поймать,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сделать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24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трудно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много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они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невидимые.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450"/>
              </a:lnSpc>
              <a:spcBef>
                <a:spcPts val="145"/>
              </a:spcBef>
              <a:tabLst>
                <a:tab pos="951865" algn="l"/>
                <a:tab pos="2366645" algn="l"/>
                <a:tab pos="3715385" algn="l"/>
                <a:tab pos="6198235" algn="l"/>
                <a:tab pos="7876540" algn="l"/>
                <a:tab pos="8261984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Далее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местонахождение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невидимок.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примеру,</a:t>
            </a:r>
            <a:endParaRPr sz="2400">
              <a:latin typeface="Times New Roman"/>
              <a:cs typeface="Times New Roman"/>
            </a:endParaRPr>
          </a:p>
          <a:p>
            <a:pPr marR="6350" algn="r">
              <a:lnSpc>
                <a:spcPts val="2020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первый</a:t>
            </a:r>
            <a:r>
              <a:rPr sz="24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слева,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второй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справа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т.п.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находят</a:t>
            </a:r>
            <a:r>
              <a:rPr sz="24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дом,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котором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450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спрятался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невидимка,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называют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  <a:tabLst>
                <a:tab pos="2188845" algn="l"/>
                <a:tab pos="3175000" algn="l"/>
                <a:tab pos="4214495" algn="l"/>
                <a:tab pos="6153150" algn="l"/>
                <a:tab pos="7703820" algn="l"/>
                <a:tab pos="8070850" algn="l"/>
                <a:tab pos="1002982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может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упражнениях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6525">
              <a:lnSpc>
                <a:spcPts val="1810"/>
              </a:lnSpc>
            </a:pPr>
            <a:fld id="{81D60167-4931-47E6-BA6A-407CBD079E47}" type="slidenum">
              <a:rPr spc="-25" dirty="0"/>
              <a:t>36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4802251"/>
            <a:ext cx="10126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93900" algn="l"/>
                <a:tab pos="4706620" algn="l"/>
                <a:tab pos="6449060" algn="l"/>
                <a:tab pos="7032625" algn="l"/>
                <a:tab pos="872807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закреплению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пространственных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отношений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плоскости.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539" y="5058283"/>
            <a:ext cx="10128885" cy="64770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96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инструкции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крепятся</a:t>
            </a:r>
            <a:r>
              <a:rPr sz="24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правом</a:t>
            </a:r>
            <a:r>
              <a:rPr sz="24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верхнем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углу</a:t>
            </a:r>
            <a:r>
              <a:rPr sz="24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листа картона,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нижних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углах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т.п.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56970"/>
            <a:ext cx="10360660" cy="4940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737735">
              <a:lnSpc>
                <a:spcPct val="100000"/>
              </a:lnSpc>
              <a:spcBef>
                <a:spcPts val="105"/>
              </a:spcBef>
            </a:pPr>
            <a:r>
              <a:rPr sz="26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Клоун</a:t>
            </a: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tabLst>
                <a:tab pos="1289685" algn="l"/>
                <a:tab pos="3014980" algn="l"/>
                <a:tab pos="3359785" algn="l"/>
                <a:tab pos="4845685" algn="l"/>
                <a:tab pos="5682615" algn="l"/>
                <a:tab pos="7164070" algn="l"/>
                <a:tab pos="7674609" algn="l"/>
                <a:tab pos="8040370" algn="l"/>
                <a:tab pos="8458200" algn="l"/>
              </a:tabLst>
            </a:pPr>
            <a:r>
              <a:rPr sz="26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закреплять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активной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речи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предлоги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с,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выражающие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пространственное</a:t>
            </a:r>
            <a:r>
              <a:rPr sz="26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значение.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6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600" i="1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игрушечный</a:t>
            </a:r>
            <a:r>
              <a:rPr sz="26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клоун,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600">
              <a:latin typeface="Times New Roman"/>
              <a:cs typeface="Times New Roman"/>
            </a:endParaRPr>
          </a:p>
          <a:p>
            <a:pPr marR="6350" algn="r">
              <a:lnSpc>
                <a:spcPts val="2650"/>
              </a:lnSpc>
              <a:spcBef>
                <a:spcPts val="75"/>
              </a:spcBef>
              <a:tabLst>
                <a:tab pos="851535" algn="l"/>
                <a:tab pos="3079750" algn="l"/>
                <a:tab pos="4175760" algn="l"/>
                <a:tab pos="5805170" algn="l"/>
                <a:tab pos="7132955" algn="l"/>
                <a:tab pos="8317230" algn="l"/>
                <a:tab pos="8626475" algn="l"/>
              </a:tabLst>
            </a:pP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располагаются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вокруг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взрослого,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держит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руках</a:t>
            </a:r>
            <a:endParaRPr sz="2600">
              <a:latin typeface="Times New Roman"/>
              <a:cs typeface="Times New Roman"/>
            </a:endParaRPr>
          </a:p>
          <a:p>
            <a:pPr marR="5715" algn="r">
              <a:lnSpc>
                <a:spcPts val="2185"/>
              </a:lnSpc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игрушечного</a:t>
            </a:r>
            <a:r>
              <a:rPr sz="26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клоуна</a:t>
            </a:r>
            <a:r>
              <a:rPr sz="26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коробку</a:t>
            </a:r>
            <a:r>
              <a:rPr sz="26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6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r>
              <a:rPr sz="26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6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endParaRPr sz="2600">
              <a:latin typeface="Times New Roman"/>
              <a:cs typeface="Times New Roman"/>
            </a:endParaRPr>
          </a:p>
          <a:p>
            <a:pPr marR="5080" algn="r">
              <a:lnSpc>
                <a:spcPts val="2185"/>
              </a:lnSpc>
              <a:tabLst>
                <a:tab pos="580390" algn="l"/>
                <a:tab pos="1661160" algn="l"/>
                <a:tab pos="3293745" algn="l"/>
                <a:tab pos="3693160" algn="l"/>
                <a:tab pos="4944110" algn="l"/>
                <a:tab pos="6241415" algn="l"/>
                <a:tab pos="7115809" algn="l"/>
                <a:tab pos="9490710" algn="l"/>
              </a:tabLst>
            </a:pP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прищепке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одежде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клоуна;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комментируют,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endParaRPr sz="26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46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крепится</a:t>
            </a:r>
            <a:r>
              <a:rPr sz="2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6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(на</a:t>
            </a:r>
            <a:r>
              <a:rPr sz="26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рукав,</a:t>
            </a:r>
            <a:r>
              <a:rPr sz="26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брюки,</a:t>
            </a:r>
            <a:r>
              <a:rPr sz="26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колпак,</a:t>
            </a:r>
            <a:r>
              <a:rPr sz="26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волосы,</a:t>
            </a:r>
            <a:r>
              <a:rPr sz="26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воротник,</a:t>
            </a:r>
            <a:r>
              <a:rPr sz="26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пояс, рубашку</a:t>
            </a:r>
            <a:r>
              <a:rPr sz="26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т.д.).</a:t>
            </a:r>
            <a:endParaRPr sz="2600">
              <a:latin typeface="Times New Roman"/>
              <a:cs typeface="Times New Roman"/>
            </a:endParaRPr>
          </a:p>
          <a:p>
            <a:pPr marR="6350" algn="r">
              <a:lnSpc>
                <a:spcPts val="2650"/>
              </a:lnSpc>
              <a:spcBef>
                <a:spcPts val="65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Затем</a:t>
            </a:r>
            <a:r>
              <a:rPr sz="26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6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26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26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отцепить</a:t>
            </a:r>
            <a:r>
              <a:rPr sz="26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26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клоуна</a:t>
            </a:r>
            <a:r>
              <a:rPr sz="26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прищепки,</a:t>
            </a:r>
            <a:endParaRPr sz="2600">
              <a:latin typeface="Times New Roman"/>
              <a:cs typeface="Times New Roman"/>
            </a:endParaRPr>
          </a:p>
          <a:p>
            <a:pPr marR="6350" algn="r">
              <a:lnSpc>
                <a:spcPts val="2185"/>
              </a:lnSpc>
              <a:tabLst>
                <a:tab pos="1554480" algn="l"/>
                <a:tab pos="2929255" algn="l"/>
                <a:tab pos="3432175" algn="l"/>
                <a:tab pos="4430395" algn="l"/>
                <a:tab pos="5749290" algn="l"/>
                <a:tab pos="6216650" algn="l"/>
                <a:tab pos="7160259" algn="l"/>
                <a:tab pos="7840345" algn="l"/>
                <a:tab pos="8652510" algn="l"/>
                <a:tab pos="9957435" algn="l"/>
              </a:tabLst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передавая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игрушку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кругу.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снимает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endParaRPr sz="2600">
              <a:latin typeface="Times New Roman"/>
              <a:cs typeface="Times New Roman"/>
            </a:endParaRPr>
          </a:p>
          <a:p>
            <a:pPr marL="241300" marR="5715">
              <a:lnSpc>
                <a:spcPct val="70000"/>
              </a:lnSpc>
              <a:spcBef>
                <a:spcPts val="465"/>
              </a:spcBef>
              <a:tabLst>
                <a:tab pos="1347470" algn="l"/>
                <a:tab pos="2157095" algn="l"/>
                <a:tab pos="3713479" algn="l"/>
                <a:tab pos="4030345" algn="l"/>
                <a:tab pos="5325745" algn="l"/>
                <a:tab pos="6386830" algn="l"/>
                <a:tab pos="6871334" algn="l"/>
                <a:tab pos="7305675" algn="l"/>
                <a:tab pos="8168640" algn="l"/>
                <a:tab pos="8531225" algn="l"/>
                <a:tab pos="9961245" algn="l"/>
              </a:tabLst>
            </a:pP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клоуна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одну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говорит,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откуда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снял.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примеру: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001F5F"/>
                </a:solidFill>
                <a:latin typeface="Times New Roman"/>
                <a:cs typeface="Times New Roman"/>
              </a:rPr>
              <a:t>«Я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отцепил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6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рукава».</a:t>
            </a:r>
            <a:endParaRPr sz="2600">
              <a:latin typeface="Times New Roman"/>
              <a:cs typeface="Times New Roman"/>
            </a:endParaRPr>
          </a:p>
          <a:p>
            <a:pPr marL="241300" marR="5715" indent="685800">
              <a:lnSpc>
                <a:spcPct val="70000"/>
              </a:lnSpc>
              <a:spcBef>
                <a:spcPts val="1000"/>
              </a:spcBef>
            </a:pP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Вместо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клоуна</a:t>
            </a:r>
            <a:r>
              <a:rPr sz="26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использовать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любую</a:t>
            </a:r>
            <a:r>
              <a:rPr sz="26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мягкую</a:t>
            </a:r>
            <a:r>
              <a:rPr sz="2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игрушку,</a:t>
            </a:r>
            <a:r>
              <a:rPr sz="2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тогда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снимают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6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лап,</a:t>
            </a:r>
            <a:r>
              <a:rPr sz="26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хвоста,</a:t>
            </a:r>
            <a:r>
              <a:rPr sz="26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уха,</a:t>
            </a:r>
            <a:r>
              <a:rPr sz="26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головы</a:t>
            </a:r>
            <a:r>
              <a:rPr sz="26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6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Times New Roman"/>
                <a:cs typeface="Times New Roman"/>
              </a:rPr>
              <a:t>т.п.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98554" y="6631787"/>
            <a:ext cx="2571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25" dirty="0">
                <a:latin typeface="Calibri"/>
                <a:cs typeface="Calibri"/>
              </a:rPr>
              <a:t>38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6683" y="1709617"/>
            <a:ext cx="4822190" cy="1760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0" marR="5080" indent="-1670685">
              <a:lnSpc>
                <a:spcPct val="105400"/>
              </a:lnSpc>
              <a:spcBef>
                <a:spcPts val="95"/>
              </a:spcBef>
            </a:pPr>
            <a:r>
              <a:rPr sz="5400" spc="-20" dirty="0"/>
              <a:t>Логопедические игры</a:t>
            </a:r>
            <a:endParaRPr sz="5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38</a:t>
            </a:fld>
            <a:endParaRPr spc="-2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7276" y="241782"/>
            <a:ext cx="11140440" cy="2623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194050" indent="4065904">
              <a:lnSpc>
                <a:spcPct val="106100"/>
              </a:lnSpc>
              <a:spcBef>
                <a:spcPts val="95"/>
              </a:spcBef>
            </a:pPr>
            <a:r>
              <a:rPr sz="23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Тематическая</a:t>
            </a:r>
            <a:r>
              <a:rPr sz="23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цепочка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3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активизировать</a:t>
            </a:r>
            <a:r>
              <a:rPr sz="23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предметный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словарь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3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теме</a:t>
            </a:r>
            <a:r>
              <a:rPr sz="23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«Посуда".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3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endParaRPr sz="2300">
              <a:latin typeface="Times New Roman"/>
              <a:cs typeface="Times New Roman"/>
            </a:endParaRPr>
          </a:p>
          <a:p>
            <a:pPr marR="5080" algn="r">
              <a:lnSpc>
                <a:spcPts val="2345"/>
              </a:lnSpc>
              <a:spcBef>
                <a:spcPts val="180"/>
              </a:spcBef>
              <a:tabLst>
                <a:tab pos="752475" algn="l"/>
                <a:tab pos="1193165" algn="l"/>
                <a:tab pos="2243455" algn="l"/>
                <a:tab pos="3506470" algn="l"/>
                <a:tab pos="3785235" algn="l"/>
                <a:tab pos="4653280" algn="l"/>
                <a:tab pos="5076825" algn="l"/>
                <a:tab pos="6223000" algn="l"/>
                <a:tab pos="7715250" algn="l"/>
                <a:tab pos="9192260" algn="l"/>
              </a:tabLst>
            </a:pP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одному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подходят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столу,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котором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разложены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endParaRPr sz="2300">
              <a:latin typeface="Times New Roman"/>
              <a:cs typeface="Times New Roman"/>
            </a:endParaRPr>
          </a:p>
          <a:p>
            <a:pPr marR="5080" algn="r">
              <a:lnSpc>
                <a:spcPts val="1930"/>
              </a:lnSpc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берет</a:t>
            </a:r>
            <a:r>
              <a:rPr sz="23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одну</a:t>
            </a:r>
            <a:r>
              <a:rPr sz="23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3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23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</a:t>
            </a:r>
            <a:r>
              <a:rPr sz="23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посуды.</a:t>
            </a:r>
            <a:r>
              <a:rPr sz="23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Следующий</a:t>
            </a:r>
            <a:r>
              <a:rPr sz="23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3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endParaRPr sz="2300">
              <a:latin typeface="Times New Roman"/>
              <a:cs typeface="Times New Roman"/>
            </a:endParaRPr>
          </a:p>
          <a:p>
            <a:pPr marL="241300" marR="6350">
              <a:lnSpc>
                <a:spcPct val="70000"/>
              </a:lnSpc>
              <a:spcBef>
                <a:spcPts val="415"/>
              </a:spcBef>
              <a:tabLst>
                <a:tab pos="1345565" algn="l"/>
                <a:tab pos="2781935" algn="l"/>
                <a:tab pos="3106420" algn="l"/>
                <a:tab pos="4234180" algn="l"/>
                <a:tab pos="5147310" algn="l"/>
                <a:tab pos="6451600" algn="l"/>
                <a:tab pos="7654290" algn="l"/>
                <a:tab pos="8140700" algn="l"/>
                <a:tab pos="8896350" algn="l"/>
                <a:tab pos="10341610" algn="l"/>
              </a:tabLst>
            </a:pP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другую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первой,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теме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«Посуда».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Таким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образом,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собирают</a:t>
            </a:r>
            <a:r>
              <a:rPr sz="23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цепочку</a:t>
            </a:r>
            <a:r>
              <a:rPr sz="23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прищепок.</a:t>
            </a:r>
            <a:endParaRPr sz="2300">
              <a:latin typeface="Times New Roman"/>
              <a:cs typeface="Times New Roman"/>
            </a:endParaRPr>
          </a:p>
          <a:p>
            <a:pPr marL="4206875">
              <a:lnSpc>
                <a:spcPct val="100000"/>
              </a:lnSpc>
              <a:spcBef>
                <a:spcPts val="170"/>
              </a:spcBef>
            </a:pPr>
            <a:r>
              <a:rPr sz="23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Чья</a:t>
            </a:r>
            <a:r>
              <a:rPr sz="23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цепочка</a:t>
            </a:r>
            <a:r>
              <a:rPr sz="23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длиннее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39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0205466" y="2860039"/>
            <a:ext cx="149288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«Домашние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276" y="2860039"/>
            <a:ext cx="9443085" cy="995680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241300" marR="5080" indent="-228600">
              <a:lnSpc>
                <a:spcPct val="70000"/>
              </a:lnSpc>
              <a:spcBef>
                <a:spcPts val="930"/>
              </a:spcBef>
              <a:tabLst>
                <a:tab pos="1205865" algn="l"/>
                <a:tab pos="2761615" algn="l"/>
                <a:tab pos="4331335" algn="l"/>
                <a:tab pos="5217160" algn="l"/>
                <a:tab pos="5748020" algn="l"/>
                <a:tab pos="6811645" algn="l"/>
                <a:tab pos="7968615" algn="l"/>
              </a:tabLst>
            </a:pP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расширять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словарный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запас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темам: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«Дикие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животные»,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животные»;</a:t>
            </a:r>
            <a:r>
              <a:rPr sz="23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3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различать</a:t>
            </a:r>
            <a:r>
              <a:rPr sz="23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близкие</a:t>
            </a:r>
            <a:r>
              <a:rPr sz="23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3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значению</a:t>
            </a:r>
            <a:r>
              <a:rPr sz="23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родовые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понятия.</a:t>
            </a: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23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две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3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3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876" y="3850640"/>
            <a:ext cx="10913110" cy="259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ts val="2345"/>
              </a:lnSpc>
              <a:spcBef>
                <a:spcPts val="100"/>
              </a:spcBef>
              <a:tabLst>
                <a:tab pos="767715" algn="l"/>
                <a:tab pos="2485390" algn="l"/>
                <a:tab pos="2922905" algn="l"/>
                <a:tab pos="3489960" algn="l"/>
                <a:tab pos="4794885" algn="l"/>
                <a:tab pos="5869305" algn="l"/>
                <a:tab pos="7033895" algn="l"/>
                <a:tab pos="8812530" algn="l"/>
                <a:tab pos="9370695" algn="l"/>
              </a:tabLst>
            </a:pP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разбиваются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две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команды.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Первой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команде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предлагается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endParaRPr sz="2300">
              <a:latin typeface="Times New Roman"/>
              <a:cs typeface="Times New Roman"/>
            </a:endParaRPr>
          </a:p>
          <a:p>
            <a:pPr marR="5080" algn="r">
              <a:lnSpc>
                <a:spcPts val="1935"/>
              </a:lnSpc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больше</a:t>
            </a:r>
            <a:r>
              <a:rPr sz="23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придумать</a:t>
            </a:r>
            <a:r>
              <a:rPr sz="23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назвать</a:t>
            </a:r>
            <a:r>
              <a:rPr sz="23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домашних</a:t>
            </a:r>
            <a:r>
              <a:rPr sz="23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животных,</a:t>
            </a:r>
            <a:r>
              <a:rPr sz="23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второй</a:t>
            </a:r>
            <a:r>
              <a:rPr sz="23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3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диких.</a:t>
            </a:r>
            <a:r>
              <a:rPr sz="23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23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назывании</a:t>
            </a:r>
            <a:endParaRPr sz="2300">
              <a:latin typeface="Times New Roman"/>
              <a:cs typeface="Times New Roman"/>
            </a:endParaRPr>
          </a:p>
          <a:p>
            <a:pPr marR="5715" algn="r">
              <a:lnSpc>
                <a:spcPts val="1935"/>
              </a:lnSpc>
            </a:pP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животного</a:t>
            </a:r>
            <a:r>
              <a:rPr sz="23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3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3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3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3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3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прищепке</a:t>
            </a:r>
            <a:r>
              <a:rPr sz="23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предыдущего</a:t>
            </a:r>
            <a:r>
              <a:rPr sz="23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игрока</a:t>
            </a:r>
            <a:endParaRPr sz="2300">
              <a:latin typeface="Times New Roman"/>
              <a:cs typeface="Times New Roman"/>
            </a:endParaRPr>
          </a:p>
          <a:p>
            <a:pPr marL="12700" marR="5715">
              <a:lnSpc>
                <a:spcPct val="70000"/>
              </a:lnSpc>
              <a:spcBef>
                <a:spcPts val="415"/>
              </a:spcBef>
              <a:tabLst>
                <a:tab pos="850265" algn="l"/>
                <a:tab pos="2141220" algn="l"/>
                <a:tab pos="3807460" algn="l"/>
                <a:tab pos="4203700" algn="l"/>
                <a:tab pos="5427980" algn="l"/>
                <a:tab pos="5711190" algn="l"/>
                <a:tab pos="6832600" algn="l"/>
                <a:tab pos="7962265" algn="l"/>
                <a:tab pos="8370570" algn="l"/>
                <a:tab pos="9764395" algn="l"/>
              </a:tabLst>
            </a:pP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своей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команды.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Выигрывает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та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команда,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5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которой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цепочка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3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3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окажется </a:t>
            </a:r>
            <a:r>
              <a:rPr sz="23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длиннее.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300">
              <a:latin typeface="Times New Roman"/>
              <a:cs typeface="Times New Roman"/>
            </a:endParaRPr>
          </a:p>
          <a:p>
            <a:pPr marL="697865">
              <a:lnSpc>
                <a:spcPts val="2345"/>
              </a:lnSpc>
            </a:pP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Данную</a:t>
            </a:r>
            <a:r>
              <a:rPr sz="2300" i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предыдущую игру</a:t>
            </a:r>
            <a:r>
              <a:rPr sz="23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провести</a:t>
            </a:r>
            <a:r>
              <a:rPr sz="23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по любой</a:t>
            </a:r>
            <a:r>
              <a:rPr sz="2300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другой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лексической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теме.</a:t>
            </a: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70000"/>
              </a:lnSpc>
              <a:spcBef>
                <a:spcPts val="415"/>
              </a:spcBef>
            </a:pP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Например:</a:t>
            </a:r>
            <a:r>
              <a:rPr sz="2300" i="1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столовая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чайная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посуда;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взрослые</a:t>
            </a:r>
            <a:r>
              <a:rPr sz="2300" i="1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животные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детеныши;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овощи</a:t>
            </a:r>
            <a:r>
              <a:rPr sz="2300" i="1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фрукты;</a:t>
            </a:r>
            <a:r>
              <a:rPr sz="23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одежда</a:t>
            </a:r>
            <a:r>
              <a:rPr sz="23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обувь;</a:t>
            </a:r>
            <a:r>
              <a:rPr sz="23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перелетные</a:t>
            </a:r>
            <a:r>
              <a:rPr sz="23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зимующие</a:t>
            </a:r>
            <a:r>
              <a:rPr sz="2300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птицы;</a:t>
            </a:r>
            <a:r>
              <a:rPr sz="23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цветы</a:t>
            </a:r>
            <a:r>
              <a:rPr sz="2300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3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3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деревья.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60959" y="260998"/>
            <a:ext cx="11196955" cy="524637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525645">
              <a:lnSpc>
                <a:spcPct val="100000"/>
              </a:lnSpc>
              <a:spcBef>
                <a:spcPts val="805"/>
              </a:spcBef>
            </a:pP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Угостим</a:t>
            </a:r>
            <a:r>
              <a:rPr sz="2400" b="1" i="1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Жучку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  <a:spcBef>
                <a:spcPts val="710"/>
              </a:spcBef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b="1" i="1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прищепки,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вырезанные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картона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косточки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менее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15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см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длиной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детей),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миска.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предлагается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взять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миски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косточке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левой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рукой.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2590"/>
              </a:lnSpc>
              <a:spcBef>
                <a:spcPts val="1040"/>
              </a:spcBef>
              <a:tabLst>
                <a:tab pos="364490" algn="l"/>
                <a:tab pos="1422400" algn="l"/>
                <a:tab pos="2146300" algn="l"/>
                <a:tab pos="2447925" algn="l"/>
                <a:tab pos="3662679" algn="l"/>
                <a:tab pos="4827270" algn="l"/>
                <a:tab pos="7590790" algn="l"/>
                <a:tab pos="8662035" algn="l"/>
                <a:tab pos="9390380" algn="l"/>
                <a:tab pos="11035665" algn="l"/>
              </a:tabLst>
            </a:pP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правой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каждого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ребенка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прищепка-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«Жучка».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Правая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подносится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левой,</a:t>
            </a:r>
            <a:r>
              <a:rPr sz="2400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400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захватывает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косточку.</a:t>
            </a:r>
            <a:endParaRPr sz="2400">
              <a:latin typeface="Times New Roman"/>
              <a:cs typeface="Times New Roman"/>
            </a:endParaRPr>
          </a:p>
          <a:p>
            <a:pPr marL="3798570" marR="3792220" indent="280035">
              <a:lnSpc>
                <a:spcPts val="3600"/>
              </a:lnSpc>
              <a:spcBef>
                <a:spcPts val="19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После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ужина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убрались,</a:t>
            </a:r>
            <a:r>
              <a:rPr sz="2400" spc="6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миске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косточки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остались.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Косточки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соберем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собачке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отнесем.</a:t>
            </a:r>
            <a:endParaRPr sz="2400">
              <a:latin typeface="Times New Roman"/>
              <a:cs typeface="Times New Roman"/>
            </a:endParaRPr>
          </a:p>
          <a:p>
            <a:pPr marL="3920490" marR="3914775" algn="ctr">
              <a:lnSpc>
                <a:spcPct val="124600"/>
              </a:lnSpc>
              <a:spcBef>
                <a:spcPts val="10"/>
              </a:spcBef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Жучка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косточку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схватила,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уголочек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утащила.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05297" y="5691975"/>
            <a:ext cx="1497076" cy="76351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6239" y="389636"/>
            <a:ext cx="10789920" cy="5725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60240" algn="just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Сколько</a:t>
            </a:r>
            <a:r>
              <a:rPr sz="2200" b="1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слов?</a:t>
            </a:r>
            <a:endParaRPr sz="22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200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определять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количество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слов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2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предложении;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закрепить</a:t>
            </a:r>
            <a:r>
              <a:rPr sz="22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знания</a:t>
            </a:r>
            <a:r>
              <a:rPr sz="22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</a:t>
            </a:r>
            <a:r>
              <a:rPr sz="22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предлогах,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имеющих</a:t>
            </a:r>
            <a:r>
              <a:rPr sz="22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пространственное</a:t>
            </a:r>
            <a:r>
              <a:rPr sz="22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значение.</a:t>
            </a:r>
            <a:endParaRPr sz="2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200" i="1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2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2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2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001F5F"/>
                </a:solidFill>
                <a:latin typeface="Times New Roman"/>
                <a:cs typeface="Times New Roman"/>
              </a:rPr>
              <a:t>3—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r>
              <a:rPr sz="22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2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одного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одна</a:t>
            </a:r>
            <a:r>
              <a:rPr sz="2200" spc="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красная)</a:t>
            </a:r>
            <a:r>
              <a:rPr sz="22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наборная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(размер</a:t>
            </a:r>
            <a:r>
              <a:rPr sz="2200" spc="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5x15</a:t>
            </a:r>
            <a:r>
              <a:rPr sz="2200" spc="3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см</a:t>
            </a:r>
            <a:r>
              <a:rPr sz="2200" spc="4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плотного</a:t>
            </a:r>
            <a:r>
              <a:rPr sz="2200" spc="3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материала (картона</a:t>
            </a:r>
            <a:r>
              <a:rPr sz="2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линолеума)</a:t>
            </a:r>
            <a:endParaRPr sz="2200">
              <a:latin typeface="Times New Roman"/>
              <a:cs typeface="Times New Roman"/>
            </a:endParaRPr>
          </a:p>
          <a:p>
            <a:pPr marL="219075" indent="-206375" algn="just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219075" algn="l"/>
              </a:tabLst>
            </a:pPr>
            <a:r>
              <a:rPr sz="22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вариант</a:t>
            </a:r>
            <a:endParaRPr sz="2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200" spc="16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получает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сюжетную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картинку,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составляет</a:t>
            </a:r>
            <a:r>
              <a:rPr sz="2200" spc="18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17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ней</a:t>
            </a:r>
            <a:r>
              <a:rPr sz="2200" spc="1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предложение,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проговаривает</a:t>
            </a:r>
            <a:r>
              <a:rPr sz="22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r>
              <a:rPr sz="22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2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2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наборной</a:t>
            </a:r>
            <a:r>
              <a:rPr sz="22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полоске</a:t>
            </a:r>
            <a:r>
              <a:rPr sz="22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2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2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слов</a:t>
            </a:r>
            <a:r>
              <a:rPr sz="22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22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предложении.</a:t>
            </a:r>
            <a:endParaRPr sz="2200">
              <a:latin typeface="Times New Roman"/>
              <a:cs typeface="Times New Roman"/>
            </a:endParaRPr>
          </a:p>
          <a:p>
            <a:pPr marL="219075" indent="-206375" algn="just">
              <a:lnSpc>
                <a:spcPct val="100000"/>
              </a:lnSpc>
              <a:buAutoNum type="arabicPlain" startAt="2"/>
              <a:tabLst>
                <a:tab pos="219075" algn="l"/>
              </a:tabLst>
            </a:pPr>
            <a:r>
              <a:rPr sz="22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вариант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273175" algn="l"/>
                <a:tab pos="2543810" algn="l"/>
                <a:tab pos="3556000" algn="l"/>
                <a:tab pos="5257165" algn="l"/>
                <a:tab pos="6052820" algn="l"/>
                <a:tab pos="7410450" algn="l"/>
                <a:tab pos="8491220" algn="l"/>
              </a:tabLst>
            </a:pP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Игра</a:t>
            </a:r>
            <a:r>
              <a:rPr sz="22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может</a:t>
            </a:r>
            <a:r>
              <a:rPr sz="22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быть</a:t>
            </a:r>
            <a:r>
              <a:rPr sz="22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использована</a:t>
            </a:r>
            <a:r>
              <a:rPr sz="22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закрепления</a:t>
            </a:r>
            <a:r>
              <a:rPr sz="22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понятия</a:t>
            </a:r>
            <a:r>
              <a:rPr sz="22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«маленькое</a:t>
            </a:r>
            <a:r>
              <a:rPr sz="22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слово»</a:t>
            </a:r>
            <a:r>
              <a:rPr sz="22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(предлог).</a:t>
            </a:r>
            <a:r>
              <a:rPr sz="2200" spc="5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Так</a:t>
            </a:r>
            <a:r>
              <a:rPr sz="22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же,</a:t>
            </a:r>
            <a:r>
              <a:rPr sz="22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22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2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первом</a:t>
            </a:r>
            <a:r>
              <a:rPr sz="22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варианте,</a:t>
            </a:r>
            <a:r>
              <a:rPr sz="22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2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определяют</a:t>
            </a:r>
            <a:r>
              <a:rPr sz="22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количество</a:t>
            </a:r>
            <a:r>
              <a:rPr sz="22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слов</a:t>
            </a:r>
            <a:r>
              <a:rPr sz="22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2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названных</a:t>
            </a:r>
            <a:r>
              <a:rPr sz="22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2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самостоятельно</a:t>
            </a:r>
            <a:r>
              <a:rPr sz="22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составленных</a:t>
            </a:r>
            <a:r>
              <a:rPr sz="22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2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сюжетным</a:t>
            </a:r>
            <a:r>
              <a:rPr sz="22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</a:t>
            </a:r>
            <a:r>
              <a:rPr sz="22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предложениях.</a:t>
            </a:r>
            <a:r>
              <a:rPr sz="22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Но,</a:t>
            </a:r>
            <a:r>
              <a:rPr sz="22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2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отличие</a:t>
            </a:r>
            <a:r>
              <a:rPr sz="22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Times New Roman"/>
                <a:cs typeface="Times New Roman"/>
              </a:rPr>
              <a:t>от 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прежнего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варианта,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данные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предложения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содержать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предлог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пространственного </a:t>
            </a:r>
            <a:r>
              <a:rPr sz="2200" dirty="0">
                <a:solidFill>
                  <a:srgbClr val="001F5F"/>
                </a:solidFill>
                <a:latin typeface="Times New Roman"/>
                <a:cs typeface="Times New Roman"/>
              </a:rPr>
              <a:t>значения</a:t>
            </a:r>
            <a:r>
              <a:rPr sz="22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(на,</a:t>
            </a:r>
            <a:r>
              <a:rPr sz="22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в,</a:t>
            </a:r>
            <a:r>
              <a:rPr sz="2200" i="1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из,</a:t>
            </a:r>
            <a:r>
              <a:rPr sz="22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под</a:t>
            </a:r>
            <a:r>
              <a:rPr sz="22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200" i="1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т.п.),</a:t>
            </a:r>
            <a:r>
              <a:rPr sz="2200" i="1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который</a:t>
            </a:r>
            <a:r>
              <a:rPr sz="2200" i="1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2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200" i="1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наборной</a:t>
            </a:r>
            <a:r>
              <a:rPr sz="2200" i="1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полоске</a:t>
            </a:r>
            <a:r>
              <a:rPr sz="2200" i="1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обозначают</a:t>
            </a:r>
            <a:r>
              <a:rPr sz="2200" i="1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красной прищепкой.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40</a:t>
            </a:fld>
            <a:endParaRPr spc="-25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721817"/>
            <a:ext cx="10651490" cy="4994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35754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Посчитаем</a:t>
            </a:r>
            <a:r>
              <a:rPr sz="2400" b="1" i="1" spc="-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слоги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400" i="1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слоговому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анализу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450"/>
              </a:lnSpc>
              <a:spcBef>
                <a:spcPts val="145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(3—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241300" marR="8255">
              <a:lnSpc>
                <a:spcPct val="70000"/>
              </a:lnSpc>
              <a:spcBef>
                <a:spcPts val="4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шт.),</a:t>
            </a:r>
            <a:r>
              <a:rPr sz="24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наборная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</a:t>
            </a:r>
            <a:r>
              <a:rPr sz="24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(размер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5x15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см</a:t>
            </a:r>
            <a:r>
              <a:rPr sz="24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плотного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материала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(картона</a:t>
            </a:r>
            <a:r>
              <a:rPr sz="24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или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линолеума)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2400">
              <a:latin typeface="Times New Roman"/>
              <a:cs typeface="Times New Roman"/>
            </a:endParaRPr>
          </a:p>
          <a:p>
            <a:pPr marR="7620" algn="r">
              <a:lnSpc>
                <a:spcPts val="2450"/>
              </a:lnSpc>
              <a:spcBef>
                <a:spcPts val="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напоминает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ребятам,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столько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слогов,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сколько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нем</a:t>
            </a:r>
            <a:endParaRPr sz="2400">
              <a:latin typeface="Times New Roman"/>
              <a:cs typeface="Times New Roman"/>
            </a:endParaRPr>
          </a:p>
          <a:p>
            <a:pPr marR="6985" algn="r">
              <a:lnSpc>
                <a:spcPts val="2014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гласных,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внимательно</a:t>
            </a:r>
            <a:r>
              <a:rPr sz="24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слушать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прицеплять</a:t>
            </a:r>
            <a:r>
              <a:rPr sz="24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наборную</a:t>
            </a:r>
            <a:endParaRPr sz="2400">
              <a:latin typeface="Times New Roman"/>
              <a:cs typeface="Times New Roman"/>
            </a:endParaRPr>
          </a:p>
          <a:p>
            <a:pPr marL="241300" marR="6350">
              <a:lnSpc>
                <a:spcPct val="70000"/>
              </a:lnSpc>
              <a:spcBef>
                <a:spcPts val="4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полоску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ряд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столько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прищепок,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сколько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слогов. Уточняется,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что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каждая</a:t>
            </a:r>
            <a:r>
              <a:rPr sz="24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обозначать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гласный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45"/>
              </a:spcBef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первое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слово: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«Жук».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прикрепляют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полоске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одну</a:t>
            </a:r>
            <a:endParaRPr sz="2400">
              <a:latin typeface="Times New Roman"/>
              <a:cs typeface="Times New Roman"/>
            </a:endParaRPr>
          </a:p>
          <a:p>
            <a:pPr marL="241300" marR="8255">
              <a:lnSpc>
                <a:spcPct val="70000"/>
              </a:lnSpc>
              <a:spcBef>
                <a:spcPts val="434"/>
              </a:spcBef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прищепку.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Логопед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дает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образец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ответа: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«В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жук</a:t>
            </a:r>
            <a:r>
              <a:rPr sz="2400" i="1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r>
              <a:rPr sz="2400" i="1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гласный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400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[у]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r>
              <a:rPr sz="24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слог.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следующих</a:t>
            </a:r>
            <a:r>
              <a:rPr sz="24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занятиях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задание</a:t>
            </a:r>
            <a:r>
              <a:rPr sz="24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усложняется:</a:t>
            </a:r>
            <a:r>
              <a:rPr sz="24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4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400" spc="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получает</a:t>
            </a:r>
            <a:endParaRPr sz="2400">
              <a:latin typeface="Times New Roman"/>
              <a:cs typeface="Times New Roman"/>
            </a:endParaRPr>
          </a:p>
          <a:p>
            <a:pPr marL="241300" marR="8255">
              <a:lnSpc>
                <a:spcPct val="70000"/>
              </a:lnSpc>
              <a:spcBef>
                <a:spcPts val="434"/>
              </a:spcBef>
              <a:tabLst>
                <a:tab pos="1670685" algn="l"/>
                <a:tab pos="3924935" algn="l"/>
                <a:tab pos="5554345" algn="l"/>
                <a:tab pos="7211059" algn="l"/>
                <a:tab pos="8267700" algn="l"/>
                <a:tab pos="8613775" algn="l"/>
                <a:tab pos="9086215" algn="l"/>
                <a:tab pos="1047178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картинку,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самостоятельно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слогов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определяет,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какие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гласные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звуки.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41</a:t>
            </a:fld>
            <a:endParaRPr spc="-25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342391"/>
            <a:ext cx="10359390" cy="563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0405">
              <a:lnSpc>
                <a:spcPct val="100000"/>
              </a:lnSpc>
              <a:spcBef>
                <a:spcPts val="100"/>
              </a:spcBef>
            </a:pPr>
            <a:r>
              <a:rPr sz="24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Угадай-</a:t>
            </a:r>
            <a:r>
              <a:rPr sz="24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ка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Задача:</a:t>
            </a:r>
            <a:r>
              <a:rPr sz="24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формировать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навыки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слогового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анализа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синтеза.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450"/>
              </a:lnSpc>
              <a:spcBef>
                <a:spcPts val="145"/>
              </a:spcBef>
              <a:tabLst>
                <a:tab pos="2124710" algn="l"/>
                <a:tab pos="3867150" algn="l"/>
                <a:tab pos="5241925" algn="l"/>
                <a:tab pos="5554345" algn="l"/>
                <a:tab pos="7168515" algn="l"/>
                <a:tab pos="8598535" algn="l"/>
                <a:tab pos="995934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предметные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различным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слоговым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составом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(из</a:t>
            </a:r>
            <a:endParaRPr sz="24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одного,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двух,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трех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четырех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(для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подготовительной</a:t>
            </a:r>
            <a:r>
              <a:rPr sz="24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школе</a:t>
            </a:r>
            <a:r>
              <a:rPr sz="24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группы) слогов),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наборная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детьми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размещены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три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(четыре)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предметные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Примерные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наборы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картинок:</a:t>
            </a:r>
            <a:endParaRPr sz="2400">
              <a:latin typeface="Times New Roman"/>
              <a:cs typeface="Times New Roman"/>
            </a:endParaRPr>
          </a:p>
          <a:p>
            <a:pPr marL="2898140" marR="2894330" indent="2540" algn="ctr">
              <a:lnSpc>
                <a:spcPct val="104700"/>
              </a:lnSpc>
              <a:spcBef>
                <a:spcPts val="15"/>
              </a:spcBef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кит,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чашка,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лопата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(полотенце);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бант,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шапка,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капуста</a:t>
            </a:r>
            <a:r>
              <a:rPr sz="24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(велосипед); стул,</a:t>
            </a:r>
            <a:r>
              <a:rPr sz="2400" spc="-1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платье,</a:t>
            </a:r>
            <a:r>
              <a:rPr sz="24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корова</a:t>
            </a:r>
            <a:r>
              <a:rPr sz="24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(телевизор);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слон,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мальчик,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девочка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(Буратино);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шкаф,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часы,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колготки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(поросенок);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хлеб,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банка,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баклажан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(телевизор).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45"/>
              </a:spcBef>
              <a:tabLst>
                <a:tab pos="1824355" algn="l"/>
                <a:tab pos="2309495" algn="l"/>
                <a:tab pos="3233420" algn="l"/>
                <a:tab pos="3737610" algn="l"/>
                <a:tab pos="5081905" algn="l"/>
                <a:tab pos="5586730" algn="l"/>
                <a:tab pos="7204709" algn="l"/>
                <a:tab pos="8587740" algn="l"/>
                <a:tab pos="8950325" algn="l"/>
                <a:tab pos="10046335" algn="l"/>
              </a:tabLst>
            </a:pP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ведущий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загадывает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картинку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крепит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endParaRPr sz="24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430"/>
              </a:spcBef>
              <a:tabLst>
                <a:tab pos="1671955" algn="l"/>
                <a:tab pos="2856865" algn="l"/>
                <a:tab pos="3972560" algn="l"/>
                <a:tab pos="5492115" algn="l"/>
                <a:tab pos="6612255" algn="l"/>
                <a:tab pos="7595234" algn="l"/>
                <a:tab pos="7868284" algn="l"/>
                <a:tab pos="954913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наборную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полоску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столько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сколько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слогов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задуманном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слове. 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Тот,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первым</a:t>
            </a: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отгадает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картинку,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становится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ведущим.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42</a:t>
            </a:fld>
            <a:endParaRPr spc="-25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7575" y="534999"/>
            <a:ext cx="2738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Магазин</a:t>
            </a:r>
            <a:r>
              <a:rPr sz="2800" spc="-105" dirty="0"/>
              <a:t> </a:t>
            </a:r>
            <a:r>
              <a:rPr sz="2800" spc="-10" dirty="0"/>
              <a:t>игрушек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4429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43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994028"/>
            <a:ext cx="10359390" cy="48501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marR="1910714" indent="-228600">
              <a:lnSpc>
                <a:spcPct val="70000"/>
              </a:lnSpc>
              <a:spcBef>
                <a:spcPts val="855"/>
              </a:spcBef>
            </a:pPr>
            <a:r>
              <a:rPr sz="21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21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формировать</a:t>
            </a:r>
            <a:r>
              <a:rPr sz="21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навыки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слогового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анализа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синтеза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слов;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развивать </a:t>
            </a:r>
            <a:r>
              <a:rPr sz="21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коммуникативную</a:t>
            </a:r>
            <a:r>
              <a:rPr sz="21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функцию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речи.</a:t>
            </a:r>
            <a:endParaRPr sz="2100">
              <a:latin typeface="Times New Roman"/>
              <a:cs typeface="Times New Roman"/>
            </a:endParaRPr>
          </a:p>
          <a:p>
            <a:pPr marL="12700" marR="2639060">
              <a:lnSpc>
                <a:spcPct val="109500"/>
              </a:lnSpc>
            </a:pPr>
            <a:r>
              <a:rPr sz="21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100" i="1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прищепками,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наборная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полоска,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игрушки.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объясняет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правила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игры.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ts val="2140"/>
              </a:lnSpc>
              <a:spcBef>
                <a:spcPts val="254"/>
              </a:spcBef>
            </a:pPr>
            <a:r>
              <a:rPr sz="2100" i="1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r>
              <a:rPr sz="21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Сегодня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нас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открывается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магазин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игрушек.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Times New Roman"/>
                <a:cs typeface="Times New Roman"/>
              </a:rPr>
              <a:t>буду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продавать</a:t>
            </a:r>
            <a:r>
              <a:rPr sz="21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игрушки,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которые</a:t>
            </a:r>
            <a:endParaRPr sz="2100">
              <a:latin typeface="Times New Roman"/>
              <a:cs typeface="Times New Roman"/>
            </a:endParaRPr>
          </a:p>
          <a:p>
            <a:pPr marL="241300">
              <a:lnSpc>
                <a:spcPts val="2140"/>
              </a:lnSpc>
            </a:pP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выставлены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витрине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(на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столе).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Значит,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Times New Roman"/>
                <a:cs typeface="Times New Roman"/>
              </a:rPr>
              <a:t>буду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...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100" i="1" dirty="0">
                <a:solidFill>
                  <a:srgbClr val="001F5F"/>
                </a:solidFill>
                <a:latin typeface="Times New Roman"/>
                <a:cs typeface="Times New Roman"/>
              </a:rPr>
              <a:t>Дети.</a:t>
            </a:r>
            <a:r>
              <a:rPr sz="21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Продавцом.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1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r>
              <a:rPr sz="21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будете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покупать</a:t>
            </a:r>
            <a:r>
              <a:rPr sz="21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игрушки.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Значит,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будете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...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100" i="1" dirty="0">
                <a:solidFill>
                  <a:srgbClr val="001F5F"/>
                </a:solidFill>
                <a:latin typeface="Times New Roman"/>
                <a:cs typeface="Times New Roman"/>
              </a:rPr>
              <a:t>Дети.</a:t>
            </a:r>
            <a:r>
              <a:rPr sz="21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Покупателями.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ts val="2140"/>
              </a:lnSpc>
              <a:spcBef>
                <a:spcPts val="245"/>
              </a:spcBef>
            </a:pPr>
            <a:r>
              <a:rPr sz="2100" i="1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r>
              <a:rPr sz="2100" i="1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21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21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видели,</a:t>
            </a:r>
            <a:r>
              <a:rPr sz="21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21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взрослые</a:t>
            </a:r>
            <a:r>
              <a:rPr sz="21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делают</a:t>
            </a:r>
            <a:r>
              <a:rPr sz="21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покупки</a:t>
            </a:r>
            <a:r>
              <a:rPr sz="21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1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магазине.</a:t>
            </a:r>
            <a:r>
              <a:rPr sz="21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Чтобы</a:t>
            </a:r>
            <a:r>
              <a:rPr sz="21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купить</a:t>
            </a:r>
            <a:r>
              <a:rPr sz="21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rgbClr val="001F5F"/>
                </a:solidFill>
                <a:latin typeface="Times New Roman"/>
                <a:cs typeface="Times New Roman"/>
              </a:rPr>
              <a:t>что-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то,</a:t>
            </a:r>
            <a:endParaRPr sz="2100">
              <a:latin typeface="Times New Roman"/>
              <a:cs typeface="Times New Roman"/>
            </a:endParaRPr>
          </a:p>
          <a:p>
            <a:pPr marL="241300">
              <a:lnSpc>
                <a:spcPts val="2140"/>
              </a:lnSpc>
            </a:pP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нужны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деньги.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нас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магазине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вместо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денег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2100">
              <a:latin typeface="Times New Roman"/>
              <a:cs typeface="Times New Roman"/>
            </a:endParaRPr>
          </a:p>
          <a:p>
            <a:pPr marL="241300" marR="5715" indent="685800">
              <a:lnSpc>
                <a:spcPct val="70000"/>
              </a:lnSpc>
              <a:spcBef>
                <a:spcPts val="994"/>
              </a:spcBef>
            </a:pP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Сколько</a:t>
            </a:r>
            <a:r>
              <a:rPr sz="21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1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1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игрушки</a:t>
            </a:r>
            <a:r>
              <a:rPr sz="21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слогов,</a:t>
            </a:r>
            <a:r>
              <a:rPr sz="21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такова</a:t>
            </a:r>
            <a:r>
              <a:rPr sz="21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1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1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стоимость.</a:t>
            </a:r>
            <a:r>
              <a:rPr sz="21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Например,</a:t>
            </a:r>
            <a:r>
              <a:rPr sz="21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если</a:t>
            </a:r>
            <a:r>
              <a:rPr sz="21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кто-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то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захочет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купить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игрушечную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Times New Roman"/>
                <a:cs typeface="Times New Roman"/>
              </a:rPr>
              <a:t>собаку,</a:t>
            </a:r>
            <a:r>
              <a:rPr sz="21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должен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заплатить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нее</a:t>
            </a:r>
            <a:r>
              <a:rPr sz="21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три</a:t>
            </a:r>
            <a:r>
              <a:rPr sz="21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2100">
              <a:latin typeface="Times New Roman"/>
              <a:cs typeface="Times New Roman"/>
            </a:endParaRPr>
          </a:p>
          <a:p>
            <a:pPr marR="6350" algn="r">
              <a:lnSpc>
                <a:spcPts val="2140"/>
              </a:lnSpc>
              <a:spcBef>
                <a:spcPts val="250"/>
              </a:spcBef>
              <a:tabLst>
                <a:tab pos="2012950" algn="l"/>
                <a:tab pos="2926080" algn="l"/>
                <a:tab pos="4448810" algn="l"/>
                <a:tab pos="4799330" algn="l"/>
                <a:tab pos="6212205" algn="l"/>
                <a:tab pos="7343140" algn="l"/>
                <a:tab pos="8898255" algn="l"/>
              </a:tabLst>
            </a:pP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Целесообразно,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20" dirty="0">
                <a:solidFill>
                  <a:srgbClr val="001F5F"/>
                </a:solidFill>
                <a:latin typeface="Times New Roman"/>
                <a:cs typeface="Times New Roman"/>
              </a:rPr>
              <a:t>чтобы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выходящий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«продавцу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прикреплял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1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свои</a:t>
            </a:r>
            <a:endParaRPr sz="2100">
              <a:latin typeface="Times New Roman"/>
              <a:cs typeface="Times New Roman"/>
            </a:endParaRPr>
          </a:p>
          <a:p>
            <a:pPr marR="5080" algn="r">
              <a:lnSpc>
                <a:spcPts val="1764"/>
              </a:lnSpc>
            </a:pP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1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1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наборной</a:t>
            </a:r>
            <a:r>
              <a:rPr sz="21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полоске</a:t>
            </a:r>
            <a:r>
              <a:rPr sz="21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21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последующей</a:t>
            </a:r>
            <a:r>
              <a:rPr sz="2100" spc="4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1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демонстрации</a:t>
            </a:r>
            <a:r>
              <a:rPr sz="21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остальным</a:t>
            </a:r>
            <a:r>
              <a:rPr sz="2100" spc="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endParaRPr sz="2100">
              <a:latin typeface="Times New Roman"/>
              <a:cs typeface="Times New Roman"/>
            </a:endParaRPr>
          </a:p>
          <a:p>
            <a:pPr marL="241300">
              <a:lnSpc>
                <a:spcPts val="2145"/>
              </a:lnSpc>
            </a:pP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(«платил</a:t>
            </a:r>
            <a:r>
              <a:rPr sz="21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1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кассе).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0559" y="595629"/>
            <a:ext cx="2230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На</a:t>
            </a:r>
            <a:r>
              <a:rPr sz="2400" spc="-55" dirty="0"/>
              <a:t> </a:t>
            </a:r>
            <a:r>
              <a:rPr sz="2400" dirty="0"/>
              <a:t>тот</a:t>
            </a:r>
            <a:r>
              <a:rPr sz="2400" spc="-45" dirty="0"/>
              <a:t> </a:t>
            </a:r>
            <a:r>
              <a:rPr sz="2400" dirty="0"/>
              <a:t>же</a:t>
            </a:r>
            <a:r>
              <a:rPr sz="2400" spc="-25" dirty="0"/>
              <a:t> </a:t>
            </a:r>
            <a:r>
              <a:rPr sz="2400" spc="-20" dirty="0"/>
              <a:t>звук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93980">
              <a:lnSpc>
                <a:spcPts val="1810"/>
              </a:lnSpc>
            </a:pPr>
            <a:fld id="{81D60167-4931-47E6-BA6A-407CBD079E47}" type="slidenum">
              <a:rPr spc="-25" dirty="0"/>
              <a:t>44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960475"/>
            <a:ext cx="10359390" cy="48412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2000" i="1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расширять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словарный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запас;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определять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первый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слове.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0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000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endParaRPr sz="2000">
              <a:latin typeface="Times New Roman"/>
              <a:cs typeface="Times New Roman"/>
            </a:endParaRPr>
          </a:p>
          <a:p>
            <a:pPr marR="5080" algn="r">
              <a:lnSpc>
                <a:spcPts val="2039"/>
              </a:lnSpc>
              <a:spcBef>
                <a:spcPts val="28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столе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</a:t>
            </a:r>
            <a:r>
              <a:rPr sz="20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стоит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коробка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 Каждый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подходит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столу,</a:t>
            </a:r>
            <a:endParaRPr sz="2000">
              <a:latin typeface="Times New Roman"/>
              <a:cs typeface="Times New Roman"/>
            </a:endParaRPr>
          </a:p>
          <a:p>
            <a:pPr marR="7620" algn="r">
              <a:lnSpc>
                <a:spcPts val="168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берет</a:t>
            </a:r>
            <a:r>
              <a:rPr sz="20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одну</a:t>
            </a:r>
            <a:r>
              <a:rPr sz="20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0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20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слово,</a:t>
            </a:r>
            <a:r>
              <a:rPr sz="20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начинающееся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2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определенного</a:t>
            </a:r>
            <a:r>
              <a:rPr sz="20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звука</a:t>
            </a:r>
            <a:r>
              <a:rPr sz="20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(установка</a:t>
            </a:r>
            <a:endParaRPr sz="2000">
              <a:latin typeface="Times New Roman"/>
              <a:cs typeface="Times New Roman"/>
            </a:endParaRPr>
          </a:p>
          <a:p>
            <a:pPr marR="5715" algn="r">
              <a:lnSpc>
                <a:spcPts val="168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дана</a:t>
            </a:r>
            <a:r>
              <a:rPr sz="20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0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началом</a:t>
            </a:r>
            <a:r>
              <a:rPr sz="2000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игры).</a:t>
            </a:r>
            <a:r>
              <a:rPr sz="2000" spc="2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Следующий</a:t>
            </a:r>
            <a:r>
              <a:rPr sz="20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0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0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свою</a:t>
            </a:r>
            <a:r>
              <a:rPr sz="2000" spc="25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000" spc="2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прищепке</a:t>
            </a:r>
            <a:endParaRPr sz="2000">
              <a:latin typeface="Times New Roman"/>
              <a:cs typeface="Times New Roman"/>
            </a:endParaRPr>
          </a:p>
          <a:p>
            <a:pPr marL="241300" marR="6350">
              <a:lnSpc>
                <a:spcPct val="70000"/>
              </a:lnSpc>
              <a:spcBef>
                <a:spcPts val="359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предыдущего</a:t>
            </a:r>
            <a:r>
              <a:rPr sz="20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игрока,</a:t>
            </a:r>
            <a:r>
              <a:rPr sz="20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0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называя</a:t>
            </a:r>
            <a:r>
              <a:rPr sz="20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слово</a:t>
            </a:r>
            <a:r>
              <a:rPr sz="20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тот</a:t>
            </a:r>
            <a:r>
              <a:rPr sz="20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20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звук.</a:t>
            </a:r>
            <a:r>
              <a:rPr sz="20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Таким</a:t>
            </a:r>
            <a:r>
              <a:rPr sz="20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образом</a:t>
            </a:r>
            <a:r>
              <a:rPr sz="20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0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собирают</a:t>
            </a:r>
            <a:r>
              <a:rPr sz="20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20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цепочку.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Выигрывает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последний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участник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игры,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придумавший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новое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слово.</a:t>
            </a:r>
            <a:endParaRPr sz="2000">
              <a:latin typeface="Times New Roman"/>
              <a:cs typeface="Times New Roman"/>
            </a:endParaRPr>
          </a:p>
          <a:p>
            <a:pPr marL="4176395">
              <a:lnSpc>
                <a:spcPct val="100000"/>
              </a:lnSpc>
              <a:spcBef>
                <a:spcPts val="125"/>
              </a:spcBef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Собери</a:t>
            </a:r>
            <a:r>
              <a:rPr sz="2400" b="1" i="1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звуковые</a:t>
            </a:r>
            <a:r>
              <a:rPr sz="2400" b="1" i="1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бусы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2000" i="1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различать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гласные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согласные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звуки.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0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000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ts val="2039"/>
              </a:lnSpc>
              <a:spcBef>
                <a:spcPts val="27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Ребенку</a:t>
            </a:r>
            <a:r>
              <a:rPr sz="20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0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группе</a:t>
            </a:r>
            <a:r>
              <a:rPr sz="20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0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0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20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собрать</a:t>
            </a:r>
            <a:r>
              <a:rPr sz="20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цветную</a:t>
            </a:r>
            <a:r>
              <a:rPr sz="20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цепочку,</a:t>
            </a:r>
            <a:r>
              <a:rPr sz="20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которой</a:t>
            </a:r>
            <a:endParaRPr sz="20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360"/>
              </a:spcBef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чередоваться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красные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синие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Красные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символизируют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гласные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звуки,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синие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согласные.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ts val="2039"/>
              </a:lnSpc>
              <a:spcBef>
                <a:spcPts val="295"/>
              </a:spcBef>
              <a:tabLst>
                <a:tab pos="2275840" algn="l"/>
                <a:tab pos="3261995" algn="l"/>
                <a:tab pos="4312285" algn="l"/>
                <a:tab pos="5863590" algn="l"/>
                <a:tab pos="6978015" algn="l"/>
                <a:tab pos="8290559" algn="l"/>
                <a:tab pos="9340215" algn="l"/>
                <a:tab pos="9986645" algn="l"/>
              </a:tabLst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Например: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первый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красную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прищепку,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называя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[о],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следующий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говорит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[н]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первой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прищепке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синюю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т.д.</a:t>
            </a:r>
            <a:endParaRPr sz="2000">
              <a:latin typeface="Times New Roman"/>
              <a:cs typeface="Times New Roman"/>
            </a:endParaRPr>
          </a:p>
          <a:p>
            <a:pPr marL="241300" marR="5080" indent="685800">
              <a:lnSpc>
                <a:spcPct val="70000"/>
              </a:lnSpc>
              <a:spcBef>
                <a:spcPts val="994"/>
              </a:spcBef>
              <a:tabLst>
                <a:tab pos="1888489" algn="l"/>
                <a:tab pos="3231515" algn="l"/>
                <a:tab pos="3972560" algn="l"/>
                <a:tab pos="5276850" algn="l"/>
                <a:tab pos="6320790" algn="l"/>
                <a:tab pos="7099934" algn="l"/>
                <a:tab pos="8532495" algn="l"/>
                <a:tab pos="9685020" algn="l"/>
              </a:tabLst>
            </a:pP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усложнить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игру: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участники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должны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поочередно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называть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слова,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начинающиеся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гласный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согласный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44210" y="454914"/>
            <a:ext cx="1703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Новые</a:t>
            </a:r>
            <a:r>
              <a:rPr sz="2400" spc="-20" dirty="0"/>
              <a:t> </a:t>
            </a:r>
            <a:r>
              <a:rPr sz="2400" spc="-10" dirty="0"/>
              <a:t>слова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93980">
              <a:lnSpc>
                <a:spcPts val="1810"/>
              </a:lnSpc>
            </a:pPr>
            <a:fld id="{81D60167-4931-47E6-BA6A-407CBD079E47}" type="slidenum">
              <a:rPr spc="-25" dirty="0"/>
              <a:t>45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866343"/>
            <a:ext cx="10360660" cy="534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100"/>
              </a:spcBef>
              <a:tabLst>
                <a:tab pos="965200" algn="l"/>
                <a:tab pos="2200910" algn="l"/>
                <a:tab pos="3623310" algn="l"/>
                <a:tab pos="4335145" algn="l"/>
                <a:tab pos="4723765" algn="l"/>
                <a:tab pos="5333365" algn="l"/>
                <a:tab pos="6025515" algn="l"/>
                <a:tab pos="7592695" algn="l"/>
                <a:tab pos="9354185" algn="l"/>
              </a:tabLst>
            </a:pP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расширять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лексический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запас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счет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образованных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префиксальным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способом;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ts val="1835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формировать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коммуникативность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речи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основе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развития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навыка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составления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предложений.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предметные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(самолет,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машина,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корабль),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несколько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разноцветных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прищепок.</a:t>
            </a:r>
            <a:endParaRPr sz="1800">
              <a:latin typeface="Times New Roman"/>
              <a:cs typeface="Times New Roman"/>
            </a:endParaRPr>
          </a:p>
          <a:p>
            <a:pPr marL="241300" marR="6350" indent="-228600">
              <a:lnSpc>
                <a:spcPct val="70000"/>
              </a:lnSpc>
              <a:spcBef>
                <a:spcPts val="100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размещены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три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предметные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картинки.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просит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назвать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действие,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которое соответствует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каждой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картинок,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отвечает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вопросы: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«Что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делал?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сделала?»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отвечают: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Самолет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летел.</a:t>
            </a:r>
            <a:endParaRPr sz="1800">
              <a:latin typeface="Times New Roman"/>
              <a:cs typeface="Times New Roman"/>
            </a:endParaRPr>
          </a:p>
          <a:p>
            <a:pPr marL="4443095" marR="4439285" algn="ctr">
              <a:lnSpc>
                <a:spcPct val="116100"/>
              </a:lnSpc>
              <a:spcBef>
                <a:spcPts val="1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Машина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ехала. Корабль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плыл.</a:t>
            </a:r>
            <a:endParaRPr sz="1800">
              <a:latin typeface="Times New Roman"/>
              <a:cs typeface="Times New Roman"/>
            </a:endParaRPr>
          </a:p>
          <a:p>
            <a:pPr marL="241300" marR="6985" indent="685800">
              <a:lnSpc>
                <a:spcPct val="70000"/>
              </a:lnSpc>
              <a:spcBef>
                <a:spcPts val="10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1800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сообщает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детям,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сейчас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они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1800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заниматься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очень</a:t>
            </a:r>
            <a:r>
              <a:rPr sz="18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увлекательным</a:t>
            </a:r>
            <a:r>
              <a:rPr sz="1800" spc="4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делом</a:t>
            </a:r>
            <a:r>
              <a:rPr sz="18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образовывать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новые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слова.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частями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новых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endParaRPr sz="1800">
              <a:latin typeface="Times New Roman"/>
              <a:cs typeface="Times New Roman"/>
            </a:endParaRPr>
          </a:p>
          <a:p>
            <a:pPr marL="927100">
              <a:lnSpc>
                <a:spcPts val="1835"/>
              </a:lnSpc>
              <a:spcBef>
                <a:spcPts val="36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Например,</a:t>
            </a:r>
            <a:r>
              <a:rPr sz="1800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18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1800" spc="3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«под»</a:t>
            </a:r>
            <a:r>
              <a:rPr sz="18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(взрослый</a:t>
            </a:r>
            <a:r>
              <a:rPr sz="1800" spc="3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показывает</a:t>
            </a:r>
            <a:r>
              <a:rPr sz="18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прищепку).</a:t>
            </a:r>
            <a:r>
              <a:rPr sz="18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Если</a:t>
            </a:r>
            <a:r>
              <a:rPr sz="18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1800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соединим</a:t>
            </a:r>
            <a:r>
              <a:rPr sz="1800" spc="3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«под»</a:t>
            </a:r>
            <a:r>
              <a:rPr sz="1800" spc="3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endParaRPr sz="18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325"/>
              </a:spcBef>
              <a:tabLst>
                <a:tab pos="1100455" algn="l"/>
                <a:tab pos="2025650" algn="l"/>
                <a:tab pos="3195320" algn="l"/>
                <a:tab pos="4592320" algn="l"/>
                <a:tab pos="5740400" algn="l"/>
                <a:tab pos="6008370" algn="l"/>
                <a:tab pos="6734175" algn="l"/>
                <a:tab pos="7719059" algn="l"/>
                <a:tab pos="9330055" algn="l"/>
              </a:tabLst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«летел»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(взрослый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левой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стороны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нарисованного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самолета),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получится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«подлетел».</a:t>
            </a:r>
            <a:endParaRPr sz="1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демонстрирует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образовать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«подъехала»,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«отплыл».</a:t>
            </a:r>
            <a:endParaRPr sz="1800">
              <a:latin typeface="Times New Roman"/>
              <a:cs typeface="Times New Roman"/>
            </a:endParaRPr>
          </a:p>
          <a:p>
            <a:pPr marR="6350" algn="r">
              <a:lnSpc>
                <a:spcPts val="1835"/>
              </a:lnSpc>
              <a:spcBef>
                <a:spcPts val="34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Далее</a:t>
            </a:r>
            <a:r>
              <a:rPr sz="1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1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18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одному</a:t>
            </a:r>
            <a:r>
              <a:rPr sz="18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подходят</a:t>
            </a:r>
            <a:r>
              <a:rPr sz="1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8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18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картинками</a:t>
            </a:r>
            <a:r>
              <a:rPr sz="18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получают</a:t>
            </a:r>
            <a:r>
              <a:rPr sz="1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sz="18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</a:t>
            </a:r>
            <a:r>
              <a:rPr sz="18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прищепку.</a:t>
            </a:r>
            <a:r>
              <a:rPr sz="18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endParaRPr sz="1800">
              <a:latin typeface="Times New Roman"/>
              <a:cs typeface="Times New Roman"/>
            </a:endParaRPr>
          </a:p>
          <a:p>
            <a:pPr marR="5715" algn="r">
              <a:lnSpc>
                <a:spcPts val="1510"/>
              </a:lnSpc>
              <a:tabLst>
                <a:tab pos="588010" algn="l"/>
                <a:tab pos="1461135" algn="l"/>
                <a:tab pos="2478405" algn="l"/>
                <a:tab pos="3596640" algn="l"/>
                <a:tab pos="4906010" algn="l"/>
                <a:tab pos="5590540" algn="l"/>
                <a:tab pos="6360160" algn="l"/>
                <a:tab pos="7143750" algn="l"/>
                <a:tab pos="7894955" algn="l"/>
                <a:tab pos="8877935" algn="l"/>
              </a:tabLst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по-разному: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«вы»,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«под»,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«при»,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«от»...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получивший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ts val="1835"/>
              </a:lnSpc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картинок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(на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свой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выбор)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новое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получившееся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слово.</a:t>
            </a:r>
            <a:endParaRPr sz="1800">
              <a:latin typeface="Times New Roman"/>
              <a:cs typeface="Times New Roman"/>
            </a:endParaRPr>
          </a:p>
          <a:p>
            <a:pPr marL="241300" marR="7620" indent="685800">
              <a:lnSpc>
                <a:spcPct val="70000"/>
              </a:lnSpc>
              <a:spcBef>
                <a:spcPts val="101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Игру</a:t>
            </a:r>
            <a:r>
              <a:rPr sz="18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1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усложнить:</a:t>
            </a:r>
            <a:r>
              <a:rPr sz="18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после</a:t>
            </a:r>
            <a:r>
              <a:rPr sz="18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образования</a:t>
            </a:r>
            <a:r>
              <a:rPr sz="1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нового</a:t>
            </a:r>
            <a:r>
              <a:rPr sz="1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18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18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составляет</a:t>
            </a:r>
            <a:r>
              <a:rPr sz="18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этим</a:t>
            </a:r>
            <a:r>
              <a:rPr sz="18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словом предложение.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27219" y="356742"/>
            <a:ext cx="22421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/>
              <a:t>Выбери</a:t>
            </a:r>
            <a:r>
              <a:rPr sz="2700" spc="-140" dirty="0"/>
              <a:t> </a:t>
            </a:r>
            <a:r>
              <a:rPr sz="2700" spc="-10" dirty="0"/>
              <a:t>посуду</a:t>
            </a:r>
            <a:endParaRPr sz="27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93980">
              <a:lnSpc>
                <a:spcPts val="1810"/>
              </a:lnSpc>
            </a:pPr>
            <a:fld id="{81D60167-4931-47E6-BA6A-407CBD079E47}" type="slidenum">
              <a:rPr spc="-25" dirty="0"/>
              <a:t>46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627380" y="803224"/>
            <a:ext cx="10846435" cy="5147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039"/>
              </a:lnSpc>
              <a:spcBef>
                <a:spcPts val="105"/>
              </a:spcBef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Цели:</a:t>
            </a:r>
            <a:r>
              <a:rPr sz="2000" i="1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расширять</a:t>
            </a:r>
            <a:r>
              <a:rPr sz="2000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словарный</a:t>
            </a:r>
            <a:r>
              <a:rPr sz="20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запас</a:t>
            </a:r>
            <a:r>
              <a:rPr sz="2000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000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теме</a:t>
            </a:r>
            <a:r>
              <a:rPr sz="2000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«Посуда»;</a:t>
            </a:r>
            <a:r>
              <a:rPr sz="2000" spc="3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формировать</a:t>
            </a:r>
            <a:r>
              <a:rPr sz="20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умение</a:t>
            </a:r>
            <a:r>
              <a:rPr sz="20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образовывать</a:t>
            </a:r>
            <a:r>
              <a:rPr sz="2000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endParaRPr sz="20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360"/>
              </a:spcBef>
              <a:tabLst>
                <a:tab pos="2202815" algn="l"/>
                <a:tab pos="3510279" algn="l"/>
                <a:tab pos="4331970" algn="l"/>
                <a:tab pos="5601970" algn="l"/>
                <a:tab pos="5942965" algn="l"/>
                <a:tab pos="7285990" algn="l"/>
                <a:tab pos="8462645" algn="l"/>
                <a:tab pos="9724390" algn="l"/>
                <a:tab pos="10720070" algn="l"/>
              </a:tabLst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суффиксальным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способом;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различать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правильно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называть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предметы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посуды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с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суффиксами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-ник-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ница-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039"/>
              </a:lnSpc>
              <a:spcBef>
                <a:spcPts val="290"/>
              </a:spcBef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0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изображением</a:t>
            </a:r>
            <a:r>
              <a:rPr sz="20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посуды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(чайник,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кофейник,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соусник,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салатник,</a:t>
            </a:r>
            <a:endParaRPr sz="20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359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молочник,</a:t>
            </a:r>
            <a:r>
              <a:rPr sz="20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хлебница,</a:t>
            </a:r>
            <a:r>
              <a:rPr sz="20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сахарница,</a:t>
            </a:r>
            <a:r>
              <a:rPr sz="2000" spc="1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конфетница,</a:t>
            </a:r>
            <a:r>
              <a:rPr sz="2000" spc="1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салфетница,</a:t>
            </a:r>
            <a:r>
              <a:rPr sz="20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селедочница,</a:t>
            </a:r>
            <a:r>
              <a:rPr sz="20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сухарница);</a:t>
            </a:r>
            <a:r>
              <a:rPr sz="2000" spc="1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красные</a:t>
            </a:r>
            <a:r>
              <a:rPr sz="20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синие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шт.).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ts val="2039"/>
              </a:lnSpc>
              <a:spcBef>
                <a:spcPts val="275"/>
              </a:spcBef>
              <a:tabLst>
                <a:tab pos="2155190" algn="l"/>
                <a:tab pos="2896235" algn="l"/>
                <a:tab pos="4137025" algn="l"/>
                <a:tab pos="5010150" algn="l"/>
                <a:tab pos="5756910" algn="l"/>
                <a:tab pos="6043930" algn="l"/>
                <a:tab pos="7038975" algn="l"/>
                <a:tab pos="7879080" algn="l"/>
                <a:tab pos="8390890" algn="l"/>
                <a:tab pos="8916670" algn="l"/>
                <a:tab pos="9650095" algn="l"/>
              </a:tabLst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берет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говорит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детям,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она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обозначать</a:t>
            </a:r>
            <a:endParaRPr sz="20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360"/>
              </a:spcBef>
              <a:tabLst>
                <a:tab pos="1364615" algn="l"/>
                <a:tab pos="2159635" algn="l"/>
                <a:tab pos="2428240" algn="l"/>
                <a:tab pos="3199765" algn="l"/>
                <a:tab pos="4008754" algn="l"/>
                <a:tab pos="5311775" algn="l"/>
                <a:tab pos="5580380" algn="l"/>
                <a:tab pos="6325870" algn="l"/>
                <a:tab pos="7499350" algn="l"/>
                <a:tab pos="8549640" algn="l"/>
                <a:tab pos="10064115" algn="l"/>
              </a:tabLst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частичку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«ник»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конце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слова.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Например,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«чайник»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(педагог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синюю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правой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стороны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рисунка).</a:t>
            </a:r>
            <a:endParaRPr sz="2000">
              <a:latin typeface="Times New Roman"/>
              <a:cs typeface="Times New Roman"/>
            </a:endParaRPr>
          </a:p>
          <a:p>
            <a:pPr marL="241300" marR="5715" indent="685800">
              <a:lnSpc>
                <a:spcPct val="70000"/>
              </a:lnSpc>
              <a:spcBef>
                <a:spcPts val="100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Затем</a:t>
            </a:r>
            <a:r>
              <a:rPr sz="20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среди</a:t>
            </a:r>
            <a:r>
              <a:rPr sz="20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других</a:t>
            </a:r>
            <a:r>
              <a:rPr sz="20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картинок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20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выбирают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называют</a:t>
            </a:r>
            <a:r>
              <a:rPr sz="20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20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частицей</a:t>
            </a:r>
            <a:r>
              <a:rPr sz="20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«ник»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конце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(кофейник,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соусник,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салатник,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молочник).</a:t>
            </a:r>
            <a:endParaRPr sz="2000">
              <a:latin typeface="Times New Roman"/>
              <a:cs typeface="Times New Roman"/>
            </a:endParaRPr>
          </a:p>
          <a:p>
            <a:pPr marR="6985" algn="r">
              <a:lnSpc>
                <a:spcPts val="2039"/>
              </a:lnSpc>
              <a:spcBef>
                <a:spcPts val="285"/>
              </a:spcBef>
              <a:tabLst>
                <a:tab pos="805815" algn="l"/>
                <a:tab pos="1788795" algn="l"/>
                <a:tab pos="2983865" algn="l"/>
                <a:tab pos="4199890" algn="l"/>
                <a:tab pos="4968240" algn="l"/>
                <a:tab pos="5382895" algn="l"/>
                <a:tab pos="6283960" algn="l"/>
                <a:tab pos="7451725" algn="l"/>
                <a:tab pos="7753350" algn="l"/>
                <a:tab pos="9103360" algn="l"/>
              </a:tabLst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Далее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обращает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внимание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другие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назвать</a:t>
            </a:r>
            <a:endParaRPr sz="2000">
              <a:latin typeface="Times New Roman"/>
              <a:cs typeface="Times New Roman"/>
            </a:endParaRPr>
          </a:p>
          <a:p>
            <a:pPr marR="6350" algn="r">
              <a:lnSpc>
                <a:spcPts val="168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изображения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них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(хлебница,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сахарница,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конфетница,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салфетница, селедочница,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сухарница).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  <a:p>
            <a:pPr marR="10160" algn="r">
              <a:lnSpc>
                <a:spcPts val="168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названиях</a:t>
            </a:r>
            <a:r>
              <a:rPr sz="20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этих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тоже</a:t>
            </a:r>
            <a:r>
              <a:rPr sz="20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есть</a:t>
            </a:r>
            <a:r>
              <a:rPr sz="20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одинаковая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частичка</a:t>
            </a:r>
            <a:r>
              <a:rPr sz="20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конце</a:t>
            </a:r>
            <a:r>
              <a:rPr sz="20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слова.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Догадайтесь,</a:t>
            </a:r>
            <a:r>
              <a:rPr sz="2000" spc="2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какая?</a:t>
            </a:r>
            <a:endParaRPr sz="2000">
              <a:latin typeface="Times New Roman"/>
              <a:cs typeface="Times New Roman"/>
            </a:endParaRPr>
          </a:p>
          <a:p>
            <a:pPr marL="241300" marR="8890">
              <a:lnSpc>
                <a:spcPct val="70000"/>
              </a:lnSpc>
              <a:spcBef>
                <a:spcPts val="360"/>
              </a:spcBef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(Дети</a:t>
            </a:r>
            <a:r>
              <a:rPr sz="20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отвечают:</a:t>
            </a:r>
            <a:r>
              <a:rPr sz="2000" i="1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«ница».)</a:t>
            </a:r>
            <a:r>
              <a:rPr sz="2000" i="1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000" i="1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сообщает</a:t>
            </a:r>
            <a:r>
              <a:rPr sz="20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ребятам,</a:t>
            </a:r>
            <a:r>
              <a:rPr sz="20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000" i="1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эту</a:t>
            </a:r>
            <a:r>
              <a:rPr sz="2000" i="1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частичку</a:t>
            </a:r>
            <a:r>
              <a:rPr sz="2000" i="1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будет</a:t>
            </a:r>
            <a:r>
              <a:rPr sz="2000" i="1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обозначать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</a:t>
            </a:r>
            <a:r>
              <a:rPr sz="2000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0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endParaRPr sz="2000">
              <a:latin typeface="Times New Roman"/>
              <a:cs typeface="Times New Roman"/>
            </a:endParaRPr>
          </a:p>
          <a:p>
            <a:pPr marL="241300" marR="8890" indent="685800">
              <a:lnSpc>
                <a:spcPct val="70000"/>
              </a:lnSpc>
              <a:spcBef>
                <a:spcPts val="994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Далее</a:t>
            </a:r>
            <a:r>
              <a:rPr sz="20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0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0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одному</a:t>
            </a:r>
            <a:r>
              <a:rPr sz="20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подходят</a:t>
            </a:r>
            <a:r>
              <a:rPr sz="20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20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картинками,</a:t>
            </a:r>
            <a:r>
              <a:rPr sz="20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называют</a:t>
            </a:r>
            <a:r>
              <a:rPr sz="20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частичку</a:t>
            </a:r>
            <a:r>
              <a:rPr sz="20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«-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ник»</a:t>
            </a:r>
            <a:r>
              <a:rPr sz="20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000" spc="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«-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ница»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прикрепляют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соответствующего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цвета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выбранному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предмету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посуды.</a:t>
            </a:r>
            <a:endParaRPr sz="2000">
              <a:latin typeface="Times New Roman"/>
              <a:cs typeface="Times New Roman"/>
            </a:endParaRPr>
          </a:p>
          <a:p>
            <a:pPr marL="927100">
              <a:lnSpc>
                <a:spcPts val="2039"/>
              </a:lnSpc>
              <a:spcBef>
                <a:spcPts val="280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Следующие</a:t>
            </a:r>
            <a:r>
              <a:rPr sz="20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игры</a:t>
            </a:r>
            <a:r>
              <a:rPr sz="20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призваны</a:t>
            </a:r>
            <a:r>
              <a:rPr sz="20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разнообразить</a:t>
            </a:r>
            <a:r>
              <a:rPr sz="20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работу</a:t>
            </a:r>
            <a:r>
              <a:rPr sz="20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000" spc="3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коррекции</a:t>
            </a:r>
            <a:r>
              <a:rPr sz="20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звукопроизношения</a:t>
            </a:r>
            <a:r>
              <a:rPr sz="2000" spc="3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индивидуальных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логопедических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занятиях.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9307" y="412750"/>
            <a:ext cx="10360025" cy="537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026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Собачка</a:t>
            </a:r>
            <a:endParaRPr sz="2400">
              <a:latin typeface="Times New Roman"/>
              <a:cs typeface="Times New Roman"/>
            </a:endParaRPr>
          </a:p>
          <a:p>
            <a:pPr marL="241300" marR="10160" indent="-228600">
              <a:lnSpc>
                <a:spcPct val="70000"/>
              </a:lnSpc>
              <a:spcBef>
                <a:spcPts val="994"/>
              </a:spcBef>
              <a:tabLst>
                <a:tab pos="909955" algn="l"/>
                <a:tab pos="2329180" algn="l"/>
                <a:tab pos="4612005" algn="l"/>
                <a:tab pos="6350000" algn="l"/>
                <a:tab pos="7930515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Цели: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развивать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фонематическое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восприятие;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закреплять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пространственные представления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(«право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лево»).</a:t>
            </a:r>
            <a:endParaRPr sz="2400">
              <a:latin typeface="Times New Roman"/>
              <a:cs typeface="Times New Roman"/>
            </a:endParaRPr>
          </a:p>
          <a:p>
            <a:pPr marR="8890" algn="r">
              <a:lnSpc>
                <a:spcPts val="2450"/>
              </a:lnSpc>
              <a:spcBef>
                <a:spcPts val="145"/>
              </a:spcBef>
              <a:tabLst>
                <a:tab pos="2225040" algn="l"/>
                <a:tab pos="3709035" algn="l"/>
                <a:tab pos="4134485" algn="l"/>
                <a:tab pos="6297930" algn="l"/>
                <a:tab pos="7984490" algn="l"/>
                <a:tab pos="962914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изображением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различных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(шар,</a:t>
            </a:r>
            <a:endParaRPr sz="2400">
              <a:latin typeface="Times New Roman"/>
              <a:cs typeface="Times New Roman"/>
            </a:endParaRPr>
          </a:p>
          <a:p>
            <a:pPr marR="8255" algn="r">
              <a:lnSpc>
                <a:spcPts val="2014"/>
              </a:lnSpc>
              <a:tabLst>
                <a:tab pos="1513205" algn="l"/>
                <a:tab pos="2484120" algn="l"/>
                <a:tab pos="3662045" algn="l"/>
                <a:tab pos="5052060" algn="l"/>
                <a:tab pos="6223000" algn="l"/>
                <a:tab pos="7312659" algn="l"/>
                <a:tab pos="8442325" algn="l"/>
                <a:tab pos="925449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карандаш,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шкаф,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малыш,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подушка,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камыш,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пушка,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шорты,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уши,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мышь,</a:t>
            </a:r>
            <a:endParaRPr sz="2400">
              <a:latin typeface="Times New Roman"/>
              <a:cs typeface="Times New Roman"/>
            </a:endParaRPr>
          </a:p>
          <a:p>
            <a:pPr marL="241300" marR="7620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машина,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шарф,</a:t>
            </a:r>
            <a:r>
              <a:rPr sz="24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крыша,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шапка,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рубашка),</a:t>
            </a:r>
            <a:r>
              <a:rPr sz="24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наборные</a:t>
            </a:r>
            <a:r>
              <a:rPr sz="24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(по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каждого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ребенка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столе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лежат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наборная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полоска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35"/>
              </a:spcBef>
              <a:tabLst>
                <a:tab pos="2146300" algn="l"/>
                <a:tab pos="3144520" algn="l"/>
                <a:tab pos="4434205" algn="l"/>
                <a:tab pos="6769100" algn="l"/>
                <a:tab pos="8166734" algn="l"/>
                <a:tab pos="902335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задает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игровую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направленность: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«Сегодня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ваши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endParaRPr sz="2400">
              <a:latin typeface="Times New Roman"/>
              <a:cs typeface="Times New Roman"/>
            </a:endParaRPr>
          </a:p>
          <a:p>
            <a:pPr marL="241300" marR="5715">
              <a:lnSpc>
                <a:spcPct val="70000"/>
              </a:lnSpc>
              <a:spcBef>
                <a:spcPts val="4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превратятся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собачек-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ищеек.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Они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будут</a:t>
            </a:r>
            <a:r>
              <a:rPr sz="24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искать,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слове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спрятался</a:t>
            </a:r>
            <a:r>
              <a:rPr sz="2400" spc="20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звук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[ш]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(или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любой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соответствии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темой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занятия).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45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Полоска</a:t>
            </a:r>
            <a:r>
              <a:rPr sz="24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i="1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это</a:t>
            </a:r>
            <a:r>
              <a:rPr sz="2400" i="1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слово</a:t>
            </a:r>
            <a:r>
              <a:rPr sz="2400" i="1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картинке.</a:t>
            </a:r>
            <a:r>
              <a:rPr sz="2400" i="1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Покажите,</a:t>
            </a:r>
            <a:r>
              <a:rPr sz="2400" i="1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4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начало</a:t>
            </a:r>
            <a:r>
              <a:rPr sz="2400" i="1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2400" i="1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(дети</a:t>
            </a:r>
            <a:endParaRPr sz="2400">
              <a:latin typeface="Times New Roman"/>
              <a:cs typeface="Times New Roman"/>
            </a:endParaRPr>
          </a:p>
          <a:p>
            <a:pPr marL="241300" marR="6350">
              <a:lnSpc>
                <a:spcPct val="70000"/>
              </a:lnSpc>
              <a:spcBef>
                <a:spcPts val="430"/>
              </a:spcBef>
              <a:tabLst>
                <a:tab pos="2030095" algn="l"/>
                <a:tab pos="2952115" algn="l"/>
                <a:tab pos="3708400" algn="l"/>
                <a:tab pos="5057140" algn="l"/>
                <a:tab pos="5624195" algn="l"/>
                <a:tab pos="6654800" algn="l"/>
                <a:tab pos="7607300" algn="l"/>
                <a:tab pos="939673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показывают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левый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край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полоски),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конец?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(Дети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показывают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правый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край</a:t>
            </a:r>
            <a:r>
              <a:rPr sz="24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полоски.)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40"/>
              </a:spcBef>
              <a:tabLst>
                <a:tab pos="2423795" algn="l"/>
                <a:tab pos="4091304" algn="l"/>
                <a:tab pos="5412105" algn="l"/>
                <a:tab pos="6043295" algn="l"/>
                <a:tab pos="7085965" algn="l"/>
                <a:tab pos="893318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показывает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нужно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прищепку-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450"/>
              </a:lnSpc>
            </a:pPr>
            <a:r>
              <a:rPr sz="2400" spc="-40" dirty="0">
                <a:solidFill>
                  <a:srgbClr val="001F5F"/>
                </a:solidFill>
                <a:latin typeface="Times New Roman"/>
                <a:cs typeface="Times New Roman"/>
              </a:rPr>
              <a:t>собачку,</a:t>
            </a:r>
            <a:r>
              <a:rPr sz="24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которая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нашла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[ш]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начале,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середине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конце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Демонстрационные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размещаются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доске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одной.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93980">
              <a:lnSpc>
                <a:spcPts val="1810"/>
              </a:lnSpc>
            </a:pPr>
            <a:fld id="{81D60167-4931-47E6-BA6A-407CBD079E47}" type="slidenum">
              <a:rPr spc="-25" dirty="0"/>
              <a:t>47</a:t>
            </a:fld>
            <a:endParaRPr spc="-25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90159" y="483234"/>
            <a:ext cx="1010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Сороки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010">
              <a:lnSpc>
                <a:spcPts val="1810"/>
              </a:lnSpc>
            </a:pPr>
            <a:fld id="{81D60167-4931-47E6-BA6A-407CBD079E47}" type="slidenum">
              <a:rPr spc="-25" dirty="0"/>
              <a:t>48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850519"/>
            <a:ext cx="10359390" cy="443357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Задачи:</a:t>
            </a:r>
            <a:r>
              <a:rPr sz="1800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развивать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фонематическое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восприятие;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автоматизировать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произношение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звука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словах.</a:t>
            </a:r>
            <a:endParaRPr sz="1800">
              <a:latin typeface="Times New Roman"/>
              <a:cs typeface="Times New Roman"/>
            </a:endParaRPr>
          </a:p>
          <a:p>
            <a:pPr marL="241300" marR="6985" indent="-228600">
              <a:lnSpc>
                <a:spcPct val="70000"/>
              </a:lnSpc>
              <a:spcBef>
                <a:spcPts val="994"/>
              </a:spcBef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1800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прищепки;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изображениями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предметов,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находится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различной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позиции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отсутствует.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  <a:spcBef>
                <a:spcPts val="360"/>
              </a:spcBef>
              <a:tabLst>
                <a:tab pos="737870" algn="l"/>
                <a:tab pos="1774189" algn="l"/>
                <a:tab pos="2745740" algn="l"/>
                <a:tab pos="3097530" algn="l"/>
                <a:tab pos="3754120" algn="l"/>
                <a:tab pos="4942840" algn="l"/>
                <a:tab pos="5970270" algn="l"/>
                <a:tab pos="7263130" algn="l"/>
                <a:tab pos="8209915" algn="l"/>
                <a:tab pos="9060180" algn="l"/>
              </a:tabLst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ребенком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(детьми)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столе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разложены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небольшого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формата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(можно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использовать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ts val="1835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карточки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«Логопедического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лото»)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стоит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прищепками.</a:t>
            </a:r>
            <a:endParaRPr sz="1800">
              <a:latin typeface="Times New Roman"/>
              <a:cs typeface="Times New Roman"/>
            </a:endParaRPr>
          </a:p>
          <a:p>
            <a:pPr marL="241300" marR="5715" indent="-228600">
              <a:lnSpc>
                <a:spcPct val="70000"/>
              </a:lnSpc>
              <a:spcBef>
                <a:spcPts val="1000"/>
              </a:spcBef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r>
              <a:rPr sz="1800" i="1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Ребята,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сегодня</a:t>
            </a:r>
            <a:r>
              <a:rPr sz="18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наши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18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превратятся</a:t>
            </a:r>
            <a:r>
              <a:rPr sz="1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сорок.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Сороки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птицы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любопытные,</a:t>
            </a:r>
            <a:r>
              <a:rPr sz="18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хватают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все,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понравилось.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нашим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«сорокам»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нравятся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только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такие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слова,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слышится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[с].</a:t>
            </a:r>
            <a:endParaRPr sz="1800">
              <a:latin typeface="Times New Roman"/>
              <a:cs typeface="Times New Roman"/>
            </a:endParaRPr>
          </a:p>
          <a:p>
            <a:pPr marL="241300" marR="5715" indent="-228600">
              <a:lnSpc>
                <a:spcPct val="70000"/>
              </a:lnSpc>
              <a:spcBef>
                <a:spcPts val="994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демонстрирует,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сороки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«хватают»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звуком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(прикрепляет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каждой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картинок прищепку).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ts val="1839"/>
              </a:lnSpc>
              <a:spcBef>
                <a:spcPts val="36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Далее</a:t>
            </a:r>
            <a:r>
              <a:rPr sz="1800" spc="3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</a:t>
            </a:r>
            <a:r>
              <a:rPr sz="18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ребятам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найти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18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закрепляемым</a:t>
            </a:r>
            <a:r>
              <a:rPr sz="1800" spc="3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звуком</a:t>
            </a:r>
            <a:r>
              <a:rPr sz="1800" spc="3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«отдать»</a:t>
            </a:r>
            <a:r>
              <a:rPr sz="1800" spc="3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18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сорокам.</a:t>
            </a:r>
            <a:endParaRPr sz="1800">
              <a:latin typeface="Times New Roman"/>
              <a:cs typeface="Times New Roman"/>
            </a:endParaRPr>
          </a:p>
          <a:p>
            <a:pPr marR="6350" algn="r">
              <a:lnSpc>
                <a:spcPts val="1515"/>
              </a:lnSpc>
              <a:tabLst>
                <a:tab pos="991869" algn="l"/>
                <a:tab pos="2320925" algn="l"/>
                <a:tab pos="2635250" algn="l"/>
                <a:tab pos="3855720" algn="l"/>
                <a:tab pos="4274820" algn="l"/>
                <a:tab pos="5136515" algn="l"/>
                <a:tab pos="5593715" algn="l"/>
                <a:tab pos="6844665" algn="l"/>
                <a:tab pos="7826375" algn="l"/>
                <a:tab pos="8975725" algn="l"/>
              </a:tabLst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прицепляет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звуком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прищепки.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поощряет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правильное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ts val="1835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проговаривание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названий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предметов,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изображенных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выбранных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картинках.</a:t>
            </a:r>
            <a:endParaRPr sz="1800">
              <a:latin typeface="Times New Roman"/>
              <a:cs typeface="Times New Roman"/>
            </a:endParaRPr>
          </a:p>
          <a:p>
            <a:pPr marL="241300" marR="5715" indent="-228600">
              <a:lnSpc>
                <a:spcPct val="70000"/>
              </a:lnSpc>
              <a:spcBef>
                <a:spcPts val="994"/>
              </a:spcBef>
              <a:tabLst>
                <a:tab pos="640715" algn="l"/>
                <a:tab pos="1204595" algn="l"/>
                <a:tab pos="1605280" algn="l"/>
                <a:tab pos="1870075" algn="l"/>
                <a:tab pos="2778760" algn="l"/>
                <a:tab pos="3295650" algn="l"/>
                <a:tab pos="4491990" algn="l"/>
                <a:tab pos="5073015" algn="l"/>
                <a:tab pos="6577330" algn="l"/>
                <a:tab pos="7499350" algn="l"/>
                <a:tab pos="8375650" algn="l"/>
                <a:tab pos="9445625" algn="l"/>
              </a:tabLst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Если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[с]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ребенка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уже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поставлен,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игра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продолжается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дальше.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Сороки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«отдают»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взрослому,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этом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четко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называет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изображенные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них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предметы.</a:t>
            </a:r>
            <a:endParaRPr sz="1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Данная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игра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может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проводиться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только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индивидуально,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но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подгруппой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двух-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трех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человек.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Тогда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появляется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возможность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соревнования.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Игры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данной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модели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могут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быть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использованы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коррекции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произношения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других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звуков.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81659"/>
            <a:ext cx="10359390" cy="5124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Различай</a:t>
            </a:r>
            <a:r>
              <a:rPr sz="24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называй</a:t>
            </a:r>
            <a:endParaRPr sz="2400">
              <a:latin typeface="Times New Roman"/>
              <a:cs typeface="Times New Roman"/>
            </a:endParaRPr>
          </a:p>
          <a:p>
            <a:pPr marR="1911985" algn="ctr">
              <a:lnSpc>
                <a:spcPct val="100000"/>
              </a:lnSpc>
              <a:spcBef>
                <a:spcPts val="130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Цель:</a:t>
            </a:r>
            <a:r>
              <a:rPr sz="24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учить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различать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правильно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произносить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звуки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[р]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[л].</a:t>
            </a:r>
            <a:endParaRPr sz="2400">
              <a:latin typeface="Times New Roman"/>
              <a:cs typeface="Times New Roman"/>
            </a:endParaRPr>
          </a:p>
          <a:p>
            <a:pPr marR="6985" algn="r">
              <a:lnSpc>
                <a:spcPts val="2450"/>
              </a:lnSpc>
              <a:spcBef>
                <a:spcPts val="145"/>
              </a:spcBef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4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цвета,</a:t>
            </a:r>
            <a:r>
              <a:rPr sz="2400" spc="1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spc="1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изображением</a:t>
            </a:r>
            <a:endParaRPr sz="2400">
              <a:latin typeface="Times New Roman"/>
              <a:cs typeface="Times New Roman"/>
            </a:endParaRPr>
          </a:p>
          <a:p>
            <a:pPr marR="6985" algn="r">
              <a:lnSpc>
                <a:spcPts val="2014"/>
              </a:lnSpc>
              <a:tabLst>
                <a:tab pos="1590675" algn="l"/>
                <a:tab pos="1891030" algn="l"/>
                <a:tab pos="3234055" algn="l"/>
                <a:tab pos="4462780" algn="l"/>
                <a:tab pos="5339080" algn="l"/>
                <a:tab pos="5849620" algn="l"/>
                <a:tab pos="6486525" algn="l"/>
                <a:tab pos="6998970" algn="l"/>
                <a:tab pos="8445500" algn="l"/>
                <a:tab pos="874585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[р]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или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[л]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находятся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различной</a:t>
            </a:r>
            <a:endParaRPr sz="2400">
              <a:latin typeface="Times New Roman"/>
              <a:cs typeface="Times New Roman"/>
            </a:endParaRPr>
          </a:p>
          <a:p>
            <a:pPr marL="241300" marR="8255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позиции</a:t>
            </a:r>
            <a:r>
              <a:rPr sz="24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(рак,</a:t>
            </a:r>
            <a:r>
              <a:rPr sz="24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лошадь,</a:t>
            </a:r>
            <a:r>
              <a:rPr sz="24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ромашка,</a:t>
            </a:r>
            <a:r>
              <a:rPr sz="24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ракета,</a:t>
            </a:r>
            <a:r>
              <a:rPr sz="2400" spc="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колобок,</a:t>
            </a:r>
            <a:r>
              <a:rPr sz="24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пчела,</a:t>
            </a:r>
            <a:r>
              <a:rPr sz="2400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карандаш,</a:t>
            </a:r>
            <a:r>
              <a:rPr sz="24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помидор, ложка,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клубок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т.п.).</a:t>
            </a:r>
            <a:endParaRPr sz="2400">
              <a:latin typeface="Times New Roman"/>
              <a:cs typeface="Times New Roman"/>
            </a:endParaRPr>
          </a:p>
          <a:p>
            <a:pPr marL="241300" marR="6985" indent="685800">
              <a:lnSpc>
                <a:spcPct val="70000"/>
              </a:lnSpc>
              <a:spcBef>
                <a:spcPts val="994"/>
              </a:spcBef>
              <a:tabLst>
                <a:tab pos="1880870" algn="l"/>
                <a:tab pos="3251200" algn="l"/>
                <a:tab pos="4536440" algn="l"/>
                <a:tab pos="4994910" algn="l"/>
                <a:tab pos="5857875" algn="l"/>
                <a:tab pos="7432675" algn="l"/>
                <a:tab pos="879157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ребенком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(детьми)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столе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разложены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небольшого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формата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стоит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коробка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прищепками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ts val="2450"/>
              </a:lnSpc>
              <a:spcBef>
                <a:spcPts val="130"/>
              </a:spcBef>
              <a:tabLst>
                <a:tab pos="2275840" algn="l"/>
                <a:tab pos="4005579" algn="l"/>
                <a:tab pos="5350510" algn="l"/>
                <a:tab pos="7174230" algn="l"/>
                <a:tab pos="8561705" algn="l"/>
                <a:tab pos="1019556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предлагает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ребенку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endParaRPr sz="24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434"/>
              </a:spcBef>
              <a:tabLst>
                <a:tab pos="1730375" algn="l"/>
                <a:tab pos="1995170" algn="l"/>
                <a:tab pos="3999865" algn="l"/>
                <a:tab pos="5565140" algn="l"/>
                <a:tab pos="5838190" algn="l"/>
                <a:tab pos="7153275" algn="l"/>
                <a:tab pos="8355965" algn="l"/>
                <a:tab pos="978852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изображением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слышится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звук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[р],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белые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которых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[л].</a:t>
            </a:r>
            <a:endParaRPr sz="2400">
              <a:latin typeface="Times New Roman"/>
              <a:cs typeface="Times New Roman"/>
            </a:endParaRPr>
          </a:p>
          <a:p>
            <a:pPr marR="7620" algn="r">
              <a:lnSpc>
                <a:spcPts val="2450"/>
              </a:lnSpc>
              <a:spcBef>
                <a:spcPts val="145"/>
              </a:spcBef>
              <a:tabLst>
                <a:tab pos="1159510" algn="l"/>
                <a:tab pos="2933700" algn="l"/>
                <a:tab pos="3791585" algn="l"/>
                <a:tab pos="4768850" algn="l"/>
                <a:tab pos="5382895" algn="l"/>
                <a:tab pos="6739890" algn="l"/>
                <a:tab pos="807656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Можно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предложить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двум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(со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сходным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речевым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дефектом)</a:t>
            </a:r>
            <a:endParaRPr sz="2400">
              <a:latin typeface="Times New Roman"/>
              <a:cs typeface="Times New Roman"/>
            </a:endParaRPr>
          </a:p>
          <a:p>
            <a:pPr marR="7620" algn="r">
              <a:lnSpc>
                <a:spcPts val="2014"/>
              </a:lnSpc>
              <a:tabLst>
                <a:tab pos="1925955" algn="l"/>
                <a:tab pos="2385060" algn="l"/>
                <a:tab pos="2962910" algn="l"/>
                <a:tab pos="4109085" algn="l"/>
                <a:tab pos="5258435" algn="l"/>
                <a:tab pos="6608445" algn="l"/>
                <a:tab pos="7050405" algn="l"/>
                <a:tab pos="8294370" algn="l"/>
                <a:tab pos="940371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соревнование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кто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первым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соберет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«своим*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звуком.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Один</a:t>
            </a:r>
            <a:endParaRPr sz="2400">
              <a:latin typeface="Times New Roman"/>
              <a:cs typeface="Times New Roman"/>
            </a:endParaRPr>
          </a:p>
          <a:p>
            <a:pPr marR="7620" algn="r">
              <a:lnSpc>
                <a:spcPts val="2014"/>
              </a:lnSpc>
              <a:tabLst>
                <a:tab pos="1189990" algn="l"/>
                <a:tab pos="2008505" algn="l"/>
                <a:tab pos="2877820" algn="l"/>
                <a:tab pos="3317875" algn="l"/>
                <a:tab pos="4349750" algn="l"/>
                <a:tab pos="4857750" algn="l"/>
                <a:tab pos="5174615" algn="l"/>
                <a:tab pos="6966584" algn="l"/>
                <a:tab pos="7267575" algn="l"/>
                <a:tab pos="877887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ищет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слова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звуком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[р]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014"/>
              </a:lnSpc>
              <a:tabLst>
                <a:tab pos="1374775" algn="l"/>
                <a:tab pos="2380615" algn="l"/>
                <a:tab pos="3542029" algn="l"/>
                <a:tab pos="5400040" algn="l"/>
                <a:tab pos="6396990" algn="l"/>
                <a:tab pos="7939405" algn="l"/>
                <a:tab pos="8305165" algn="l"/>
                <a:tab pos="996061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Другой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белые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картинкам,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  <a:p>
            <a:pPr marL="241300" marR="5715">
              <a:lnSpc>
                <a:spcPct val="70000"/>
              </a:lnSpc>
              <a:spcBef>
                <a:spcPts val="4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названии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предметов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 которых есть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[л]. При этом</a:t>
            </a:r>
            <a:r>
              <a:rPr sz="24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дети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четко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называют изображенные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картинках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предметы.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49</a:t>
            </a:fld>
            <a:endParaRPr spc="-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6939" y="793140"/>
            <a:ext cx="10358120" cy="52692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057650" algn="just">
              <a:lnSpc>
                <a:spcPct val="100000"/>
              </a:lnSpc>
              <a:spcBef>
                <a:spcPts val="770"/>
              </a:spcBef>
            </a:pPr>
            <a:r>
              <a:rPr sz="28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Глупая</a:t>
            </a:r>
            <a:r>
              <a:rPr sz="2800" b="1" i="1" spc="-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030"/>
              </a:lnSpc>
              <a:spcBef>
                <a:spcPts val="1050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800" b="1" i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темного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цвета, сложенные</a:t>
            </a:r>
            <a:r>
              <a:rPr sz="2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виде</a:t>
            </a:r>
            <a:r>
              <a:rPr sz="2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конфет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фантики</a:t>
            </a:r>
            <a:r>
              <a:rPr sz="2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(по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количеству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детей).</a:t>
            </a:r>
            <a:endParaRPr sz="2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3020"/>
              </a:lnSpc>
              <a:spcBef>
                <a:spcPts val="994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Перед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каждым</a:t>
            </a:r>
            <a:r>
              <a:rPr sz="2800" spc="37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ребенком</a:t>
            </a:r>
            <a:r>
              <a:rPr sz="2800" spc="35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столе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лежит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фантик.</a:t>
            </a:r>
            <a:r>
              <a:rPr sz="2800" spc="36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Взрослый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наклоняет</a:t>
            </a:r>
            <a:r>
              <a:rPr sz="28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кисть</a:t>
            </a:r>
            <a:r>
              <a:rPr sz="2800" spc="4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руки</a:t>
            </a:r>
            <a:r>
              <a:rPr sz="2800" spc="4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8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столу</a:t>
            </a:r>
            <a:r>
              <a:rPr sz="28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4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захватывает</a:t>
            </a:r>
            <a:r>
              <a:rPr sz="2800" spc="4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прищепкой</a:t>
            </a:r>
            <a:r>
              <a:rPr sz="2800" spc="5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фантик.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Затем</a:t>
            </a:r>
            <a:r>
              <a:rPr sz="2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кисть</a:t>
            </a:r>
            <a:r>
              <a:rPr sz="2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руки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возвращается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исходное</a:t>
            </a:r>
            <a:r>
              <a:rPr sz="2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положение.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Увидела</a:t>
            </a:r>
            <a:r>
              <a:rPr sz="28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Times New Roman"/>
                <a:cs typeface="Times New Roman"/>
              </a:rPr>
              <a:t>бумагу</a:t>
            </a:r>
            <a:r>
              <a:rPr sz="2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endParaRPr sz="2800">
              <a:latin typeface="Times New Roman"/>
              <a:cs typeface="Times New Roman"/>
            </a:endParaRPr>
          </a:p>
          <a:p>
            <a:pPr marL="3824604" marR="3818890" algn="ctr">
              <a:lnSpc>
                <a:spcPct val="119700"/>
              </a:lnSpc>
              <a:spcBef>
                <a:spcPts val="10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Да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ее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srgbClr val="001F5F"/>
                </a:solidFill>
                <a:latin typeface="Times New Roman"/>
                <a:cs typeface="Times New Roman"/>
              </a:rPr>
              <a:t>ухватит.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Думала</a:t>
            </a:r>
            <a:r>
              <a:rPr sz="2800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конфета, Оказалось..,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фантик!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9949" y="573989"/>
            <a:ext cx="9594215" cy="185928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algn="ctr">
              <a:lnSpc>
                <a:spcPts val="4320"/>
              </a:lnSpc>
              <a:spcBef>
                <a:spcPts val="640"/>
              </a:spcBef>
            </a:pPr>
            <a:r>
              <a:rPr sz="4000" dirty="0"/>
              <a:t>Игровые</a:t>
            </a:r>
            <a:r>
              <a:rPr sz="4000" spc="-165" dirty="0"/>
              <a:t> </a:t>
            </a:r>
            <a:r>
              <a:rPr sz="4000" dirty="0"/>
              <a:t>упражнения</a:t>
            </a:r>
            <a:r>
              <a:rPr sz="4000" spc="-145" dirty="0"/>
              <a:t> </a:t>
            </a:r>
            <a:r>
              <a:rPr sz="4000" dirty="0"/>
              <a:t>для</a:t>
            </a:r>
            <a:r>
              <a:rPr sz="4000" spc="-165" dirty="0"/>
              <a:t> </a:t>
            </a:r>
            <a:r>
              <a:rPr sz="4000" spc="-10" dirty="0"/>
              <a:t>автоматизации произношений</a:t>
            </a:r>
            <a:r>
              <a:rPr sz="4000" spc="-175" dirty="0"/>
              <a:t> </a:t>
            </a:r>
            <a:r>
              <a:rPr sz="4000" spc="-10" dirty="0"/>
              <a:t>звуков</a:t>
            </a:r>
            <a:endParaRPr sz="4000"/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4000" dirty="0"/>
              <a:t>в</a:t>
            </a:r>
            <a:r>
              <a:rPr sz="4000" spc="-70" dirty="0"/>
              <a:t> </a:t>
            </a:r>
            <a:r>
              <a:rPr sz="4000" spc="-20" dirty="0"/>
              <a:t>стихотворных</a:t>
            </a:r>
            <a:r>
              <a:rPr sz="4000" spc="-60" dirty="0"/>
              <a:t> </a:t>
            </a:r>
            <a:r>
              <a:rPr sz="4000" spc="-50" dirty="0"/>
              <a:t>текстах-</a:t>
            </a:r>
            <a:r>
              <a:rPr sz="4000" spc="-10" dirty="0"/>
              <a:t>диалогах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50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indent="685800" algn="just">
              <a:lnSpc>
                <a:spcPct val="90000"/>
              </a:lnSpc>
              <a:spcBef>
                <a:spcPts val="434"/>
              </a:spcBef>
            </a:pPr>
            <a:r>
              <a:rPr dirty="0"/>
              <a:t>Двое</a:t>
            </a:r>
            <a:r>
              <a:rPr spc="600" dirty="0"/>
              <a:t> </a:t>
            </a:r>
            <a:r>
              <a:rPr dirty="0"/>
              <a:t>детей,</a:t>
            </a:r>
            <a:r>
              <a:rPr spc="605" dirty="0"/>
              <a:t> </a:t>
            </a:r>
            <a:r>
              <a:rPr dirty="0"/>
              <a:t>имеющие</a:t>
            </a:r>
            <a:r>
              <a:rPr spc="595" dirty="0"/>
              <a:t> </a:t>
            </a:r>
            <a:r>
              <a:rPr dirty="0"/>
              <a:t>сходный</a:t>
            </a:r>
            <a:r>
              <a:rPr spc="615" dirty="0"/>
              <a:t> </a:t>
            </a:r>
            <a:r>
              <a:rPr dirty="0"/>
              <a:t>речевой</a:t>
            </a:r>
            <a:r>
              <a:rPr spc="615" dirty="0"/>
              <a:t> </a:t>
            </a:r>
            <a:r>
              <a:rPr dirty="0"/>
              <a:t>дефект,</a:t>
            </a:r>
            <a:r>
              <a:rPr spc="605" dirty="0"/>
              <a:t> </a:t>
            </a:r>
            <a:r>
              <a:rPr spc="-10" dirty="0"/>
              <a:t>проговаривая </a:t>
            </a:r>
            <a:r>
              <a:rPr dirty="0"/>
              <a:t>слова,</a:t>
            </a:r>
            <a:r>
              <a:rPr spc="530" dirty="0"/>
              <a:t> </a:t>
            </a:r>
            <a:r>
              <a:rPr dirty="0"/>
              <a:t>ритмично</a:t>
            </a:r>
            <a:r>
              <a:rPr spc="550" dirty="0"/>
              <a:t> </a:t>
            </a:r>
            <a:r>
              <a:rPr dirty="0"/>
              <a:t>открывают</a:t>
            </a:r>
            <a:r>
              <a:rPr spc="545" dirty="0"/>
              <a:t> </a:t>
            </a:r>
            <a:r>
              <a:rPr dirty="0"/>
              <a:t>и</a:t>
            </a:r>
            <a:r>
              <a:rPr spc="545" dirty="0"/>
              <a:t> </a:t>
            </a:r>
            <a:r>
              <a:rPr dirty="0"/>
              <a:t>закрывают</a:t>
            </a:r>
            <a:r>
              <a:rPr spc="545" dirty="0"/>
              <a:t> </a:t>
            </a:r>
            <a:r>
              <a:rPr dirty="0"/>
              <a:t>каждый</a:t>
            </a:r>
            <a:r>
              <a:rPr spc="545" dirty="0"/>
              <a:t> </a:t>
            </a:r>
            <a:r>
              <a:rPr dirty="0"/>
              <a:t>свою</a:t>
            </a:r>
            <a:r>
              <a:rPr spc="550" dirty="0"/>
              <a:t> </a:t>
            </a:r>
            <a:r>
              <a:rPr spc="-10" dirty="0"/>
              <a:t>прищепку </a:t>
            </a:r>
            <a:r>
              <a:rPr dirty="0"/>
              <a:t>(или</a:t>
            </a:r>
            <a:r>
              <a:rPr spc="525" dirty="0"/>
              <a:t> </a:t>
            </a:r>
            <a:r>
              <a:rPr dirty="0"/>
              <a:t>один</a:t>
            </a:r>
            <a:r>
              <a:rPr spc="530" dirty="0"/>
              <a:t> </a:t>
            </a:r>
            <a:r>
              <a:rPr dirty="0"/>
              <a:t>ребенок</a:t>
            </a:r>
            <a:r>
              <a:rPr spc="515" dirty="0"/>
              <a:t> </a:t>
            </a:r>
            <a:r>
              <a:rPr dirty="0"/>
              <a:t>выступает</a:t>
            </a:r>
            <a:r>
              <a:rPr spc="530" dirty="0"/>
              <a:t> </a:t>
            </a:r>
            <a:r>
              <a:rPr dirty="0"/>
              <a:t>за</a:t>
            </a:r>
            <a:r>
              <a:rPr spc="520" dirty="0"/>
              <a:t> </a:t>
            </a:r>
            <a:r>
              <a:rPr dirty="0"/>
              <a:t>двух</a:t>
            </a:r>
            <a:r>
              <a:rPr spc="540" dirty="0"/>
              <a:t> </a:t>
            </a:r>
            <a:r>
              <a:rPr dirty="0"/>
              <a:t>персонажей,</a:t>
            </a:r>
            <a:r>
              <a:rPr spc="520" dirty="0"/>
              <a:t> </a:t>
            </a:r>
            <a:r>
              <a:rPr dirty="0"/>
              <a:t>задействуя</a:t>
            </a:r>
            <a:r>
              <a:rPr spc="540" dirty="0"/>
              <a:t> </a:t>
            </a:r>
            <a:r>
              <a:rPr spc="-25" dirty="0"/>
              <a:t>обе </a:t>
            </a:r>
            <a:r>
              <a:rPr dirty="0"/>
              <a:t>руки).</a:t>
            </a:r>
            <a:r>
              <a:rPr spc="235" dirty="0"/>
              <a:t>  </a:t>
            </a:r>
            <a:r>
              <a:rPr dirty="0"/>
              <a:t>Таким</a:t>
            </a:r>
            <a:r>
              <a:rPr spc="240" dirty="0"/>
              <a:t>  </a:t>
            </a:r>
            <a:r>
              <a:rPr dirty="0"/>
              <a:t>образом,</a:t>
            </a:r>
            <a:r>
              <a:rPr spc="235" dirty="0"/>
              <a:t>  </a:t>
            </a:r>
            <a:r>
              <a:rPr dirty="0"/>
              <a:t>прищепки</a:t>
            </a:r>
            <a:r>
              <a:rPr spc="240" dirty="0"/>
              <a:t>  </a:t>
            </a:r>
            <a:r>
              <a:rPr dirty="0"/>
              <a:t>«превращаются"</a:t>
            </a:r>
            <a:r>
              <a:rPr spc="235" dirty="0"/>
              <a:t>  </a:t>
            </a:r>
            <a:r>
              <a:rPr dirty="0"/>
              <a:t>в</a:t>
            </a:r>
            <a:r>
              <a:rPr spc="235" dirty="0"/>
              <a:t>  </a:t>
            </a:r>
            <a:r>
              <a:rPr spc="-10" dirty="0"/>
              <a:t>различных </a:t>
            </a:r>
            <a:r>
              <a:rPr dirty="0"/>
              <a:t>героев</a:t>
            </a:r>
            <a:r>
              <a:rPr spc="425" dirty="0"/>
              <a:t>   </a:t>
            </a:r>
            <a:r>
              <a:rPr dirty="0"/>
              <a:t>—</a:t>
            </a:r>
            <a:r>
              <a:rPr spc="430" dirty="0"/>
              <a:t>   </a:t>
            </a:r>
            <a:r>
              <a:rPr dirty="0"/>
              <a:t>участников</a:t>
            </a:r>
            <a:r>
              <a:rPr spc="434" dirty="0"/>
              <a:t>   </a:t>
            </a:r>
            <a:r>
              <a:rPr dirty="0"/>
              <a:t>«разговора".</a:t>
            </a:r>
            <a:r>
              <a:rPr spc="425" dirty="0"/>
              <a:t>   </a:t>
            </a:r>
            <a:r>
              <a:rPr dirty="0"/>
              <a:t>Подобные</a:t>
            </a:r>
            <a:r>
              <a:rPr spc="430" dirty="0"/>
              <a:t>   </a:t>
            </a:r>
            <a:r>
              <a:rPr spc="-10" dirty="0"/>
              <a:t>упражнения </a:t>
            </a:r>
            <a:r>
              <a:rPr dirty="0"/>
              <a:t>целесообразно</a:t>
            </a:r>
            <a:r>
              <a:rPr spc="210" dirty="0"/>
              <a:t> </a:t>
            </a:r>
            <a:r>
              <a:rPr dirty="0"/>
              <a:t>использовать</a:t>
            </a:r>
            <a:r>
              <a:rPr spc="204" dirty="0"/>
              <a:t> </a:t>
            </a:r>
            <a:r>
              <a:rPr dirty="0"/>
              <a:t>на</a:t>
            </a:r>
            <a:r>
              <a:rPr spc="195" dirty="0"/>
              <a:t> </a:t>
            </a:r>
            <a:r>
              <a:rPr dirty="0"/>
              <a:t>этапе</a:t>
            </a:r>
            <a:r>
              <a:rPr spc="190" dirty="0"/>
              <a:t> </a:t>
            </a:r>
            <a:r>
              <a:rPr dirty="0"/>
              <a:t>введения</a:t>
            </a:r>
            <a:r>
              <a:rPr spc="220" dirty="0"/>
              <a:t> </a:t>
            </a:r>
            <a:r>
              <a:rPr dirty="0"/>
              <a:t>поставленного</a:t>
            </a:r>
            <a:r>
              <a:rPr spc="220" dirty="0"/>
              <a:t> </a:t>
            </a:r>
            <a:r>
              <a:rPr spc="-10" dirty="0"/>
              <a:t>звука </a:t>
            </a:r>
            <a:r>
              <a:rPr dirty="0"/>
              <a:t>в</a:t>
            </a:r>
            <a:r>
              <a:rPr spc="155" dirty="0"/>
              <a:t>  </a:t>
            </a:r>
            <a:r>
              <a:rPr dirty="0"/>
              <a:t>речь</a:t>
            </a:r>
            <a:r>
              <a:rPr spc="155" dirty="0"/>
              <a:t>  </a:t>
            </a:r>
            <a:r>
              <a:rPr dirty="0"/>
              <a:t>ребенка,</a:t>
            </a:r>
            <a:r>
              <a:rPr spc="160" dirty="0"/>
              <a:t>  </a:t>
            </a:r>
            <a:r>
              <a:rPr dirty="0"/>
              <a:t>поскольку</a:t>
            </a:r>
            <a:r>
              <a:rPr spc="165" dirty="0"/>
              <a:t>  </a:t>
            </a:r>
            <a:r>
              <a:rPr dirty="0"/>
              <a:t>данный</a:t>
            </a:r>
            <a:r>
              <a:rPr spc="165" dirty="0"/>
              <a:t>  </a:t>
            </a:r>
            <a:r>
              <a:rPr dirty="0"/>
              <a:t>вид</a:t>
            </a:r>
            <a:r>
              <a:rPr spc="165" dirty="0"/>
              <a:t>  </a:t>
            </a:r>
            <a:r>
              <a:rPr dirty="0"/>
              <a:t>деятельности</a:t>
            </a:r>
            <a:r>
              <a:rPr spc="165" dirty="0"/>
              <a:t>  </a:t>
            </a:r>
            <a:r>
              <a:rPr dirty="0"/>
              <a:t>не</a:t>
            </a:r>
            <a:r>
              <a:rPr spc="160" dirty="0"/>
              <a:t>  </a:t>
            </a:r>
            <a:r>
              <a:rPr spc="-10" dirty="0"/>
              <a:t>только </a:t>
            </a:r>
            <a:r>
              <a:rPr dirty="0"/>
              <a:t>вносит</a:t>
            </a:r>
            <a:r>
              <a:rPr spc="85" dirty="0"/>
              <a:t>  </a:t>
            </a:r>
            <a:r>
              <a:rPr dirty="0"/>
              <a:t>разнообразие</a:t>
            </a:r>
            <a:r>
              <a:rPr spc="75" dirty="0"/>
              <a:t>  </a:t>
            </a:r>
            <a:r>
              <a:rPr dirty="0"/>
              <a:t>в</a:t>
            </a:r>
            <a:r>
              <a:rPr spc="85" dirty="0"/>
              <a:t>  </a:t>
            </a:r>
            <a:r>
              <a:rPr dirty="0"/>
              <a:t>занятие,</a:t>
            </a:r>
            <a:r>
              <a:rPr spc="85" dirty="0"/>
              <a:t>  </a:t>
            </a:r>
            <a:r>
              <a:rPr dirty="0"/>
              <a:t>но</a:t>
            </a:r>
            <a:r>
              <a:rPr spc="90" dirty="0"/>
              <a:t>  </a:t>
            </a:r>
            <a:r>
              <a:rPr dirty="0"/>
              <a:t>и</a:t>
            </a:r>
            <a:r>
              <a:rPr spc="85" dirty="0"/>
              <a:t>  </a:t>
            </a:r>
            <a:r>
              <a:rPr dirty="0"/>
              <a:t>действенно</a:t>
            </a:r>
            <a:r>
              <a:rPr spc="95" dirty="0"/>
              <a:t>  </a:t>
            </a:r>
            <a:r>
              <a:rPr spc="-10" dirty="0"/>
              <a:t>автоматизирует </a:t>
            </a:r>
            <a:r>
              <a:rPr dirty="0"/>
              <a:t>навык</a:t>
            </a:r>
            <a:r>
              <a:rPr spc="-70" dirty="0"/>
              <a:t> </a:t>
            </a:r>
            <a:r>
              <a:rPr spc="-10" dirty="0"/>
              <a:t>употребления</a:t>
            </a:r>
            <a:r>
              <a:rPr spc="-65" dirty="0"/>
              <a:t> </a:t>
            </a:r>
            <a:r>
              <a:rPr spc="-10" dirty="0"/>
              <a:t>звука.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9647" y="792352"/>
            <a:ext cx="10528935" cy="5908040"/>
            <a:chOff x="789647" y="792352"/>
            <a:chExt cx="10528935" cy="5908040"/>
          </a:xfrm>
        </p:grpSpPr>
        <p:sp>
          <p:nvSpPr>
            <p:cNvPr id="3" name="object 3"/>
            <p:cNvSpPr/>
            <p:nvPr/>
          </p:nvSpPr>
          <p:spPr>
            <a:xfrm>
              <a:off x="795997" y="798690"/>
              <a:ext cx="10516235" cy="5882640"/>
            </a:xfrm>
            <a:custGeom>
              <a:avLst/>
              <a:gdLst/>
              <a:ahLst/>
              <a:cxnLst/>
              <a:rect l="l" t="t" r="r" b="b"/>
              <a:pathLst>
                <a:path w="10516235" h="5882640">
                  <a:moveTo>
                    <a:pt x="5196840" y="0"/>
                  </a:moveTo>
                  <a:lnTo>
                    <a:pt x="0" y="0"/>
                  </a:lnTo>
                  <a:lnTo>
                    <a:pt x="0" y="5882627"/>
                  </a:lnTo>
                  <a:lnTo>
                    <a:pt x="5196840" y="5882627"/>
                  </a:lnTo>
                  <a:lnTo>
                    <a:pt x="5196840" y="0"/>
                  </a:lnTo>
                  <a:close/>
                </a:path>
                <a:path w="10516235" h="5882640">
                  <a:moveTo>
                    <a:pt x="10515638" y="0"/>
                  </a:moveTo>
                  <a:lnTo>
                    <a:pt x="5196878" y="0"/>
                  </a:lnTo>
                  <a:lnTo>
                    <a:pt x="5196878" y="5882627"/>
                  </a:lnTo>
                  <a:lnTo>
                    <a:pt x="10515638" y="5882627"/>
                  </a:lnTo>
                  <a:lnTo>
                    <a:pt x="10515638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89647" y="792352"/>
              <a:ext cx="10528935" cy="5908040"/>
            </a:xfrm>
            <a:custGeom>
              <a:avLst/>
              <a:gdLst/>
              <a:ahLst/>
              <a:cxnLst/>
              <a:rect l="l" t="t" r="r" b="b"/>
              <a:pathLst>
                <a:path w="10528935" h="5908040">
                  <a:moveTo>
                    <a:pt x="5203228" y="0"/>
                  </a:moveTo>
                  <a:lnTo>
                    <a:pt x="5203228" y="5908014"/>
                  </a:lnTo>
                </a:path>
                <a:path w="10528935" h="5908040">
                  <a:moveTo>
                    <a:pt x="6350" y="0"/>
                  </a:moveTo>
                  <a:lnTo>
                    <a:pt x="6350" y="5908014"/>
                  </a:lnTo>
                </a:path>
                <a:path w="10528935" h="5908040">
                  <a:moveTo>
                    <a:pt x="10521988" y="0"/>
                  </a:moveTo>
                  <a:lnTo>
                    <a:pt x="10521988" y="5908014"/>
                  </a:lnTo>
                </a:path>
                <a:path w="10528935" h="5908040">
                  <a:moveTo>
                    <a:pt x="0" y="6350"/>
                  </a:moveTo>
                  <a:lnTo>
                    <a:pt x="10528338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9647" y="6681317"/>
              <a:ext cx="10528935" cy="0"/>
            </a:xfrm>
            <a:custGeom>
              <a:avLst/>
              <a:gdLst/>
              <a:ahLst/>
              <a:cxnLst/>
              <a:rect l="l" t="t" r="r" b="b"/>
              <a:pathLst>
                <a:path w="10528935">
                  <a:moveTo>
                    <a:pt x="0" y="0"/>
                  </a:moveTo>
                  <a:lnTo>
                    <a:pt x="1052833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4877" y="822706"/>
            <a:ext cx="3711575" cy="551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9850">
              <a:lnSpc>
                <a:spcPct val="100000"/>
              </a:lnSpc>
              <a:spcBef>
                <a:spcPts val="105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Песенка</a:t>
            </a:r>
            <a:r>
              <a:rPr sz="2000" b="1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машиниста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-Спят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ли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волки?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Спят,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спят.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-Спят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ли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пчелки?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Спят,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спят.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-Спят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ли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птички?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Спят,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спят.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-А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лисички?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Спят,</a:t>
            </a:r>
            <a:r>
              <a:rPr sz="20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спят.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-Все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свете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Спят,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спят.</a:t>
            </a:r>
            <a:endParaRPr sz="2000">
              <a:latin typeface="Times New Roman"/>
              <a:cs typeface="Times New Roman"/>
            </a:endParaRPr>
          </a:p>
          <a:p>
            <a:pPr marL="12700" marR="125476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Только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паровоз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спим,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Мы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спим.</a:t>
            </a:r>
            <a:endParaRPr sz="2000">
              <a:latin typeface="Times New Roman"/>
              <a:cs typeface="Times New Roman"/>
            </a:endParaRPr>
          </a:p>
          <a:p>
            <a:pPr marL="12700" marR="115316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летит</a:t>
            </a:r>
            <a:r>
              <a:rPr sz="20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самых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звезд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небу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дым,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0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небу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дым.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В.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Рождественская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51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6072378" y="822706"/>
            <a:ext cx="395605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5865" algn="ctr">
              <a:lnSpc>
                <a:spcPct val="100000"/>
              </a:lnSpc>
              <a:spcBef>
                <a:spcPts val="105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Потешка</a:t>
            </a:r>
            <a:endParaRPr sz="2000">
              <a:latin typeface="Times New Roman"/>
              <a:cs typeface="Times New Roman"/>
            </a:endParaRPr>
          </a:p>
          <a:p>
            <a:pPr marL="1205230" algn="ctr">
              <a:lnSpc>
                <a:spcPct val="100000"/>
              </a:lnSpc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«Кисонька-мурысонька»</a:t>
            </a:r>
            <a:endParaRPr sz="2000">
              <a:latin typeface="Times New Roman"/>
              <a:cs typeface="Times New Roman"/>
            </a:endParaRPr>
          </a:p>
          <a:p>
            <a:pPr marL="12700" marR="1360805">
              <a:lnSpc>
                <a:spcPct val="100000"/>
              </a:lnSpc>
            </a:pPr>
            <a:r>
              <a:rPr sz="2000" i="1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Кисонька-мурысонька,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20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2000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была?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-На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мельнице.</a:t>
            </a:r>
            <a:endParaRPr sz="2000">
              <a:latin typeface="Times New Roman"/>
              <a:cs typeface="Times New Roman"/>
            </a:endParaRPr>
          </a:p>
          <a:p>
            <a:pPr marL="12700" marR="1360805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Кисонька-мурысонька,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там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делала?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-Муку</a:t>
            </a:r>
            <a:r>
              <a:rPr sz="2000" spc="-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молола.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Кисонька-мурысонька,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муки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пекла?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20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Прянички.</a:t>
            </a:r>
            <a:endParaRPr sz="2000">
              <a:latin typeface="Times New Roman"/>
              <a:cs typeface="Times New Roman"/>
            </a:endParaRPr>
          </a:p>
          <a:p>
            <a:pPr marL="12700" marR="1360805">
              <a:lnSpc>
                <a:spcPct val="100000"/>
              </a:lnSpc>
            </a:pP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20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Кисонька-мурысонька,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2000" u="sng" spc="-7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кем</a:t>
            </a:r>
            <a:r>
              <a:rPr sz="2000" u="sng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прянички</a:t>
            </a:r>
            <a:r>
              <a:rPr sz="2000" u="sng" spc="-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ела?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20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Одна.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-Не</a:t>
            </a:r>
            <a:r>
              <a:rPr sz="2000" u="sng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ешь</a:t>
            </a:r>
            <a:r>
              <a:rPr sz="2000" u="sng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одна,</a:t>
            </a:r>
            <a:r>
              <a:rPr sz="2000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не</a:t>
            </a:r>
            <a:r>
              <a:rPr sz="2000" u="sng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ешь</a:t>
            </a:r>
            <a:r>
              <a:rPr sz="2000" u="sng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одна!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6950">
              <a:lnSpc>
                <a:spcPct val="100000"/>
              </a:lnSpc>
              <a:spcBef>
                <a:spcPts val="100"/>
              </a:spcBef>
            </a:pPr>
            <a:r>
              <a:rPr dirty="0"/>
              <a:t>Звуки</a:t>
            </a:r>
            <a:r>
              <a:rPr spc="-40" dirty="0"/>
              <a:t> </a:t>
            </a:r>
            <a:r>
              <a:rPr dirty="0"/>
              <a:t>[с],</a:t>
            </a:r>
            <a:r>
              <a:rPr spc="-25" dirty="0"/>
              <a:t> </a:t>
            </a:r>
            <a:r>
              <a:rPr spc="-20" dirty="0"/>
              <a:t>[с’]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34489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Звук</a:t>
            </a:r>
            <a:r>
              <a:rPr sz="2800" spc="-60" dirty="0"/>
              <a:t> </a:t>
            </a:r>
            <a:r>
              <a:rPr sz="2800" spc="-25" dirty="0"/>
              <a:t>[ч]</a:t>
            </a:r>
            <a:endParaRPr sz="28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430773" y="3796410"/>
            <a:ext cx="13290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800" b="1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[л’]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25650" y="937513"/>
          <a:ext cx="8216900" cy="2586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326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Кто</a:t>
                      </a:r>
                      <a:r>
                        <a:rPr sz="1800" b="1" i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чей?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Чей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чей,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лесной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ручей?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-Водичка,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водичка,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-Ничей!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Умой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мое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личико.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откуда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ручей?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Помой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ручки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Олечке-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внучке!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ключей!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Помой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щечки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Олечке-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дочке!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Ну,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чьи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же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ключи?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-Ничьи!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ты,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девочка,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чья?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мамина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папина!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053844" y="4386326"/>
          <a:ext cx="8216900" cy="146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327025"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Зачем</a:t>
                      </a:r>
                      <a:r>
                        <a:rPr sz="1800" spc="-8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воду</a:t>
                      </a:r>
                      <a:r>
                        <a:rPr sz="18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лили?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Где</a:t>
                      </a:r>
                      <a:r>
                        <a:rPr sz="1800" spc="-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твой</a:t>
                      </a:r>
                      <a:r>
                        <a:rPr sz="18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пальчик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большой?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CD6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лимоны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050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меня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спиной!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Чаю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всем</a:t>
                      </a:r>
                      <a:r>
                        <a:rPr sz="18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налили?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где</a:t>
                      </a:r>
                      <a:r>
                        <a:rPr sz="1800" spc="-5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твой</a:t>
                      </a:r>
                      <a:r>
                        <a:rPr sz="1800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указательный?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Всем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налили,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-Погляди</a:t>
                      </a:r>
                      <a:r>
                        <a:rPr sz="1800" spc="-6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внимательней!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BCD6ED"/>
                    </a:solidFill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Всех</a:t>
                      </a:r>
                      <a:r>
                        <a:rPr sz="1800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угостили!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3854" y="203454"/>
            <a:ext cx="1303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Звук</a:t>
            </a:r>
            <a:r>
              <a:rPr sz="2800" spc="-65" dirty="0"/>
              <a:t> </a:t>
            </a:r>
            <a:r>
              <a:rPr sz="2800" spc="-25" dirty="0"/>
              <a:t>[Ц]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0890" y="2759455"/>
            <a:ext cx="14909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Звук</a:t>
            </a:r>
            <a:r>
              <a:rPr sz="2800" b="1" spc="-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[Ш]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76294" y="685165"/>
            <a:ext cx="4359910" cy="1762760"/>
            <a:chOff x="3876294" y="685165"/>
            <a:chExt cx="4359910" cy="1762760"/>
          </a:xfrm>
        </p:grpSpPr>
        <p:sp>
          <p:nvSpPr>
            <p:cNvPr id="5" name="object 5"/>
            <p:cNvSpPr/>
            <p:nvPr/>
          </p:nvSpPr>
          <p:spPr>
            <a:xfrm>
              <a:off x="3882644" y="691515"/>
              <a:ext cx="4347210" cy="1737360"/>
            </a:xfrm>
            <a:custGeom>
              <a:avLst/>
              <a:gdLst/>
              <a:ahLst/>
              <a:cxnLst/>
              <a:rect l="l" t="t" r="r" b="b"/>
              <a:pathLst>
                <a:path w="4347209" h="1737360">
                  <a:moveTo>
                    <a:pt x="4346956" y="0"/>
                  </a:moveTo>
                  <a:lnTo>
                    <a:pt x="0" y="0"/>
                  </a:lnTo>
                  <a:lnTo>
                    <a:pt x="0" y="1737360"/>
                  </a:lnTo>
                  <a:lnTo>
                    <a:pt x="4346956" y="1737360"/>
                  </a:lnTo>
                  <a:lnTo>
                    <a:pt x="4346956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76294" y="685165"/>
              <a:ext cx="4359910" cy="1762760"/>
            </a:xfrm>
            <a:custGeom>
              <a:avLst/>
              <a:gdLst/>
              <a:ahLst/>
              <a:cxnLst/>
              <a:rect l="l" t="t" r="r" b="b"/>
              <a:pathLst>
                <a:path w="4359909" h="1762760">
                  <a:moveTo>
                    <a:pt x="6350" y="0"/>
                  </a:moveTo>
                  <a:lnTo>
                    <a:pt x="6350" y="1762760"/>
                  </a:lnTo>
                </a:path>
                <a:path w="4359909" h="1762760">
                  <a:moveTo>
                    <a:pt x="4353306" y="0"/>
                  </a:moveTo>
                  <a:lnTo>
                    <a:pt x="4353306" y="1762760"/>
                  </a:lnTo>
                </a:path>
                <a:path w="4359909" h="1762760">
                  <a:moveTo>
                    <a:pt x="0" y="6350"/>
                  </a:moveTo>
                  <a:lnTo>
                    <a:pt x="4359656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76294" y="2428875"/>
              <a:ext cx="4359910" cy="0"/>
            </a:xfrm>
            <a:custGeom>
              <a:avLst/>
              <a:gdLst/>
              <a:ahLst/>
              <a:cxnLst/>
              <a:rect l="l" t="t" r="r" b="b"/>
              <a:pathLst>
                <a:path w="4359909">
                  <a:moveTo>
                    <a:pt x="0" y="0"/>
                  </a:moveTo>
                  <a:lnTo>
                    <a:pt x="435965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888994" y="717041"/>
            <a:ext cx="433451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Кузнец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Эй,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кузнец-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молодец,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Расковался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жеребец.</a:t>
            </a:r>
            <a:endParaRPr sz="1800">
              <a:latin typeface="Times New Roman"/>
              <a:cs typeface="Times New Roman"/>
            </a:endParaRPr>
          </a:p>
          <a:p>
            <a:pPr marL="1123315" marR="1117600" indent="3175" algn="ctr">
              <a:lnSpc>
                <a:spcPct val="100000"/>
              </a:lnSpc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подкуй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его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опять.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Отчего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подковать?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гвоздь.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Вот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подкова.</a:t>
            </a:r>
            <a:endParaRPr sz="1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два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готово.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025650" y="3341751"/>
            <a:ext cx="8140700" cy="2712720"/>
            <a:chOff x="2025650" y="3341751"/>
            <a:chExt cx="8140700" cy="2712720"/>
          </a:xfrm>
        </p:grpSpPr>
        <p:sp>
          <p:nvSpPr>
            <p:cNvPr id="10" name="object 10"/>
            <p:cNvSpPr/>
            <p:nvPr/>
          </p:nvSpPr>
          <p:spPr>
            <a:xfrm>
              <a:off x="2025650" y="3341751"/>
              <a:ext cx="8140700" cy="2712720"/>
            </a:xfrm>
            <a:custGeom>
              <a:avLst/>
              <a:gdLst/>
              <a:ahLst/>
              <a:cxnLst/>
              <a:rect l="l" t="t" r="r" b="b"/>
              <a:pathLst>
                <a:path w="8140700" h="2712720">
                  <a:moveTo>
                    <a:pt x="4070350" y="0"/>
                  </a:moveTo>
                  <a:lnTo>
                    <a:pt x="4070350" y="2712339"/>
                  </a:lnTo>
                </a:path>
                <a:path w="8140700" h="2712720">
                  <a:moveTo>
                    <a:pt x="6350" y="0"/>
                  </a:moveTo>
                  <a:lnTo>
                    <a:pt x="6350" y="2712339"/>
                  </a:lnTo>
                </a:path>
                <a:path w="8140700" h="2712720">
                  <a:moveTo>
                    <a:pt x="8134350" y="0"/>
                  </a:moveTo>
                  <a:lnTo>
                    <a:pt x="8134350" y="2712339"/>
                  </a:lnTo>
                </a:path>
                <a:path w="8140700" h="2712720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25650" y="6035040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38350" y="3354451"/>
            <a:ext cx="4051300" cy="266192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24765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9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Камышам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пищала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мышь:</a:t>
            </a:r>
            <a:endParaRPr sz="1800">
              <a:latin typeface="Calibri"/>
              <a:cs typeface="Calibri"/>
            </a:endParaRPr>
          </a:p>
          <a:p>
            <a:pPr marL="85090" marR="67500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Шшорох</a:t>
            </a:r>
            <a:r>
              <a:rPr sz="1800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вашш</a:t>
            </a:r>
            <a:r>
              <a:rPr sz="18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нарушшил</a:t>
            </a:r>
            <a:r>
              <a:rPr sz="1800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тишшь!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Шепчут</a:t>
            </a:r>
            <a:r>
              <a:rPr sz="1800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шумно</a:t>
            </a:r>
            <a:r>
              <a:rPr sz="18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камыши:</a:t>
            </a:r>
            <a:endParaRPr sz="1800">
              <a:latin typeface="Calibri"/>
              <a:cs typeface="Calibri"/>
            </a:endParaRPr>
          </a:p>
          <a:p>
            <a:pPr marL="85090">
              <a:lnSpc>
                <a:spcPct val="100000"/>
              </a:lnSpc>
            </a:pP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Тишше,</a:t>
            </a:r>
            <a:r>
              <a:rPr sz="18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мышка,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r>
              <a:rPr sz="18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шшуршши!</a:t>
            </a:r>
            <a:endParaRPr sz="1800">
              <a:latin typeface="Calibri"/>
              <a:cs typeface="Calibri"/>
            </a:endParaRPr>
          </a:p>
          <a:p>
            <a:pPr marL="85090" marR="39624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Шшелест</a:t>
            </a:r>
            <a:r>
              <a:rPr sz="1800" spc="-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твой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услышшит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кошшка.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Шшла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бы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бабушшке,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ты,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крошшка!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послушшаешшься,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мышшка,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001F5F"/>
                </a:solidFill>
                <a:latin typeface="Calibri"/>
                <a:cs typeface="Calibri"/>
              </a:rPr>
              <a:t>—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Кошшка</a:t>
            </a:r>
            <a:r>
              <a:rPr sz="18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сцапает,</a:t>
            </a:r>
            <a:r>
              <a:rPr sz="18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глупышшка!</a:t>
            </a:r>
            <a:endParaRPr sz="1800">
              <a:latin typeface="Calibri"/>
              <a:cs typeface="Calibri"/>
            </a:endParaRPr>
          </a:p>
          <a:p>
            <a:pPr marL="2938145">
              <a:lnSpc>
                <a:spcPct val="100000"/>
              </a:lnSpc>
            </a:pPr>
            <a:r>
              <a:rPr sz="1800" i="1" spc="-10" dirty="0">
                <a:solidFill>
                  <a:srgbClr val="001F5F"/>
                </a:solidFill>
                <a:latin typeface="Calibri"/>
                <a:cs typeface="Calibri"/>
              </a:rPr>
              <a:t>В.Кремнев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53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6102350" y="3354451"/>
            <a:ext cx="4051300" cy="266192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24765" rIns="0" bIns="0" rtlCol="0">
            <a:spAutoFit/>
          </a:bodyPr>
          <a:lstStyle/>
          <a:p>
            <a:pPr marL="85725" marR="1056640">
              <a:lnSpc>
                <a:spcPct val="100000"/>
              </a:lnSpc>
              <a:spcBef>
                <a:spcPts val="19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Лютик,</a:t>
            </a:r>
            <a:r>
              <a:rPr sz="18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Лютик,</a:t>
            </a:r>
            <a:r>
              <a:rPr sz="1800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что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хохочешь?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Да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ведь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ты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меня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щекочешь, 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Так</a:t>
            </a:r>
            <a:r>
              <a:rPr sz="1800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листочки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мне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щекочешь,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Что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хочешь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—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захохочешь!</a:t>
            </a:r>
            <a:endParaRPr sz="1800">
              <a:latin typeface="Calibri"/>
              <a:cs typeface="Calibri"/>
            </a:endParaRPr>
          </a:p>
          <a:p>
            <a:pPr marL="2676525">
              <a:lnSpc>
                <a:spcPct val="100000"/>
              </a:lnSpc>
            </a:pPr>
            <a:r>
              <a:rPr sz="1800" i="1" dirty="0">
                <a:solidFill>
                  <a:srgbClr val="001F5F"/>
                </a:solidFill>
                <a:latin typeface="Calibri"/>
                <a:cs typeface="Calibri"/>
              </a:rPr>
              <a:t>И.</a:t>
            </a:r>
            <a:r>
              <a:rPr sz="18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001F5F"/>
                </a:solidFill>
                <a:latin typeface="Calibri"/>
                <a:cs typeface="Calibri"/>
              </a:rPr>
              <a:t>Токмакова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1851" y="175082"/>
            <a:ext cx="1366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Звук</a:t>
            </a:r>
            <a:r>
              <a:rPr sz="2800" spc="-65" dirty="0"/>
              <a:t> </a:t>
            </a:r>
            <a:r>
              <a:rPr sz="2800" spc="-25" dirty="0"/>
              <a:t>[ж]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720210" y="3241928"/>
            <a:ext cx="47504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Различение</a:t>
            </a:r>
            <a:r>
              <a:rPr sz="2800" b="1" i="1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звуков</a:t>
            </a:r>
            <a:r>
              <a:rPr sz="2800" b="1" i="1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[с]-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[ш],</a:t>
            </a:r>
            <a:r>
              <a:rPr sz="28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[ж]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081910" y="628904"/>
            <a:ext cx="8140700" cy="2585720"/>
            <a:chOff x="2081910" y="628904"/>
            <a:chExt cx="8140700" cy="2585720"/>
          </a:xfrm>
        </p:grpSpPr>
        <p:sp>
          <p:nvSpPr>
            <p:cNvPr id="5" name="object 5"/>
            <p:cNvSpPr/>
            <p:nvPr/>
          </p:nvSpPr>
          <p:spPr>
            <a:xfrm>
              <a:off x="2081910" y="628904"/>
              <a:ext cx="8140700" cy="2585720"/>
            </a:xfrm>
            <a:custGeom>
              <a:avLst/>
              <a:gdLst/>
              <a:ahLst/>
              <a:cxnLst/>
              <a:rect l="l" t="t" r="r" b="b"/>
              <a:pathLst>
                <a:path w="8140700" h="2585720">
                  <a:moveTo>
                    <a:pt x="4070350" y="0"/>
                  </a:moveTo>
                  <a:lnTo>
                    <a:pt x="4070350" y="2585720"/>
                  </a:lnTo>
                </a:path>
                <a:path w="8140700" h="2585720">
                  <a:moveTo>
                    <a:pt x="6350" y="0"/>
                  </a:moveTo>
                  <a:lnTo>
                    <a:pt x="6350" y="2585720"/>
                  </a:lnTo>
                </a:path>
                <a:path w="8140700" h="2585720">
                  <a:moveTo>
                    <a:pt x="8134350" y="0"/>
                  </a:moveTo>
                  <a:lnTo>
                    <a:pt x="8134350" y="2585720"/>
                  </a:lnTo>
                </a:path>
                <a:path w="8140700" h="2585720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81910" y="3195574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94610" y="641604"/>
            <a:ext cx="4051300" cy="253492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-Жук,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жук,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пожужжи.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прячешься,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скажи?</a:t>
            </a:r>
            <a:endParaRPr sz="1800">
              <a:latin typeface="Times New Roman"/>
              <a:cs typeface="Times New Roman"/>
            </a:endParaRPr>
          </a:p>
          <a:p>
            <a:pPr marL="1163955" marR="1158240" indent="104775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жу,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дереве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сижу.</a:t>
            </a:r>
            <a:endParaRPr sz="1800">
              <a:latin typeface="Times New Roman"/>
              <a:cs typeface="Times New Roman"/>
            </a:endParaRPr>
          </a:p>
          <a:p>
            <a:pPr marL="876300" marR="868680" indent="9144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-Жук,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жук,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покажись!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Надо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мною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покружись!</a:t>
            </a:r>
            <a:endParaRPr sz="1800">
              <a:latin typeface="Times New Roman"/>
              <a:cs typeface="Times New Roman"/>
            </a:endParaRPr>
          </a:p>
          <a:p>
            <a:pPr marL="1138555" marR="1132205" indent="13081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жу,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летаю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жужжу.</a:t>
            </a:r>
            <a:endParaRPr sz="1800">
              <a:latin typeface="Times New Roman"/>
              <a:cs typeface="Times New Roman"/>
            </a:endParaRPr>
          </a:p>
          <a:p>
            <a:pPr marL="2774950">
              <a:lnSpc>
                <a:spcPct val="100000"/>
              </a:lnSpc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Н.</a:t>
            </a:r>
            <a:r>
              <a:rPr sz="1800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Френкель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58610" y="641604"/>
            <a:ext cx="4051300" cy="253492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3175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50"/>
              </a:spcBef>
            </a:pPr>
            <a:r>
              <a:rPr sz="18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Еж</a:t>
            </a:r>
            <a:endParaRPr sz="1800">
              <a:latin typeface="Times New Roman"/>
              <a:cs typeface="Times New Roman"/>
            </a:endParaRPr>
          </a:p>
          <a:p>
            <a:pPr marL="1409065" marR="1403985" indent="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Ежик,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еж, 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идешь?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ежичек,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живешь?</a:t>
            </a:r>
            <a:endParaRPr sz="1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Отвечает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детям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еж: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Меня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под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елочкой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найдешь.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039747" y="3780028"/>
            <a:ext cx="8140700" cy="2860675"/>
            <a:chOff x="2039747" y="3780028"/>
            <a:chExt cx="8140700" cy="2860675"/>
          </a:xfrm>
        </p:grpSpPr>
        <p:sp>
          <p:nvSpPr>
            <p:cNvPr id="10" name="object 10"/>
            <p:cNvSpPr/>
            <p:nvPr/>
          </p:nvSpPr>
          <p:spPr>
            <a:xfrm>
              <a:off x="2039747" y="3780028"/>
              <a:ext cx="8140700" cy="2860675"/>
            </a:xfrm>
            <a:custGeom>
              <a:avLst/>
              <a:gdLst/>
              <a:ahLst/>
              <a:cxnLst/>
              <a:rect l="l" t="t" r="r" b="b"/>
              <a:pathLst>
                <a:path w="8140700" h="2860675">
                  <a:moveTo>
                    <a:pt x="4070350" y="0"/>
                  </a:moveTo>
                  <a:lnTo>
                    <a:pt x="4070350" y="2860090"/>
                  </a:lnTo>
                </a:path>
                <a:path w="8140700" h="2860675">
                  <a:moveTo>
                    <a:pt x="6350" y="0"/>
                  </a:moveTo>
                  <a:lnTo>
                    <a:pt x="6350" y="2860090"/>
                  </a:lnTo>
                </a:path>
                <a:path w="8140700" h="2860675">
                  <a:moveTo>
                    <a:pt x="8134350" y="0"/>
                  </a:moveTo>
                  <a:lnTo>
                    <a:pt x="8134350" y="2860090"/>
                  </a:lnTo>
                </a:path>
                <a:path w="8140700" h="2860675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39747" y="6621068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52447" y="3792728"/>
            <a:ext cx="4051300" cy="2809875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Был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сапожник?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2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Был,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был.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Шил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сапожки?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Шил,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шил.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кого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сапожки?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соседской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кошки.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54</a:t>
            </a:fld>
            <a:endParaRPr spc="-25" dirty="0"/>
          </a:p>
        </p:txBody>
      </p:sp>
      <p:sp>
        <p:nvSpPr>
          <p:cNvPr id="13" name="object 13"/>
          <p:cNvSpPr txBox="1"/>
          <p:nvPr/>
        </p:nvSpPr>
        <p:spPr>
          <a:xfrm>
            <a:off x="6116446" y="3792728"/>
            <a:ext cx="4051300" cy="2809875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Пылесос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Пылесос,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пылесос.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суешь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свой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нос?</a:t>
            </a:r>
            <a:endParaRPr sz="1800">
              <a:latin typeface="Times New Roman"/>
              <a:cs typeface="Times New Roman"/>
            </a:endParaRPr>
          </a:p>
          <a:p>
            <a:pPr marL="870585" marR="86423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Шу-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шу-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шу,</a:t>
            </a:r>
            <a:r>
              <a:rPr sz="1800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шу-шу-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шу,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мешайте,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спешу!</a:t>
            </a:r>
            <a:endParaRPr sz="1800">
              <a:latin typeface="Times New Roman"/>
              <a:cs typeface="Times New Roman"/>
            </a:endParaRPr>
          </a:p>
          <a:p>
            <a:pPr marL="757555" marR="751840" indent="29972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Пылесос,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пылесос,</a:t>
            </a:r>
            <a:r>
              <a:rPr sz="18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шуршишь,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насос...</a:t>
            </a:r>
            <a:endParaRPr sz="1800">
              <a:latin typeface="Times New Roman"/>
              <a:cs typeface="Times New Roman"/>
            </a:endParaRPr>
          </a:p>
          <a:p>
            <a:pPr marL="937894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Жу-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жу-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r>
              <a:rPr sz="1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жу-жу-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жу,</a:t>
            </a:r>
            <a:endParaRPr sz="1800">
              <a:latin typeface="Times New Roman"/>
              <a:cs typeface="Times New Roman"/>
            </a:endParaRPr>
          </a:p>
          <a:p>
            <a:pPr marL="1099185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порядок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навожу!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89575" y="372236"/>
            <a:ext cx="12103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Звук</a:t>
            </a:r>
            <a:r>
              <a:rPr sz="2800" spc="-60" dirty="0"/>
              <a:t> </a:t>
            </a:r>
            <a:r>
              <a:rPr sz="2800" spc="-25" dirty="0"/>
              <a:t>[л]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2039747" y="853947"/>
            <a:ext cx="8140700" cy="5603875"/>
            <a:chOff x="2039747" y="853947"/>
            <a:chExt cx="8140700" cy="5603875"/>
          </a:xfrm>
        </p:grpSpPr>
        <p:sp>
          <p:nvSpPr>
            <p:cNvPr id="4" name="object 4"/>
            <p:cNvSpPr/>
            <p:nvPr/>
          </p:nvSpPr>
          <p:spPr>
            <a:xfrm>
              <a:off x="2046097" y="860348"/>
              <a:ext cx="8128000" cy="5577840"/>
            </a:xfrm>
            <a:custGeom>
              <a:avLst/>
              <a:gdLst/>
              <a:ahLst/>
              <a:cxnLst/>
              <a:rect l="l" t="t" r="r" b="b"/>
              <a:pathLst>
                <a:path w="8128000" h="5577840">
                  <a:moveTo>
                    <a:pt x="8128000" y="0"/>
                  </a:moveTo>
                  <a:lnTo>
                    <a:pt x="4064000" y="0"/>
                  </a:lnTo>
                  <a:lnTo>
                    <a:pt x="0" y="0"/>
                  </a:lnTo>
                  <a:lnTo>
                    <a:pt x="0" y="5577840"/>
                  </a:lnTo>
                  <a:lnTo>
                    <a:pt x="4064000" y="5577840"/>
                  </a:lnTo>
                  <a:lnTo>
                    <a:pt x="8128000" y="5577840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39747" y="853947"/>
              <a:ext cx="8140700" cy="5603875"/>
            </a:xfrm>
            <a:custGeom>
              <a:avLst/>
              <a:gdLst/>
              <a:ahLst/>
              <a:cxnLst/>
              <a:rect l="l" t="t" r="r" b="b"/>
              <a:pathLst>
                <a:path w="8140700" h="5603875">
                  <a:moveTo>
                    <a:pt x="4070350" y="0"/>
                  </a:moveTo>
                  <a:lnTo>
                    <a:pt x="4070350" y="5603290"/>
                  </a:lnTo>
                </a:path>
                <a:path w="8140700" h="5603875">
                  <a:moveTo>
                    <a:pt x="6350" y="0"/>
                  </a:moveTo>
                  <a:lnTo>
                    <a:pt x="6350" y="5603290"/>
                  </a:lnTo>
                </a:path>
                <a:path w="8140700" h="5603875">
                  <a:moveTo>
                    <a:pt x="8134350" y="0"/>
                  </a:moveTo>
                  <a:lnTo>
                    <a:pt x="8134350" y="5603290"/>
                  </a:lnTo>
                </a:path>
                <a:path w="8140700" h="5603875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39747" y="6438188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46222" y="885825"/>
            <a:ext cx="206121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Забыл</a:t>
            </a:r>
            <a:endParaRPr sz="1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Жил-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был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Забыл.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жил?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-Забыл.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Где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был?</a:t>
            </a:r>
            <a:endParaRPr sz="1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-Забыл!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ел?</a:t>
            </a:r>
            <a:endParaRPr sz="18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Забыл!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пил?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-Забыл.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Маме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помогал?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-Помогал.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-Ты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собакой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гулял?</a:t>
            </a:r>
            <a:endParaRPr sz="1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-Гулял.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котенка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поил?</a:t>
            </a:r>
            <a:endParaRPr sz="1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Поил.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посуду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помыл?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-Помыл.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уроки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сделал?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-Забыл.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2547" rIns="0" bIns="0" rtlCol="0">
            <a:spAutoFit/>
          </a:bodyPr>
          <a:lstStyle/>
          <a:p>
            <a:pPr marL="93345">
              <a:lnSpc>
                <a:spcPts val="1810"/>
              </a:lnSpc>
            </a:pPr>
            <a:fld id="{81D60167-4931-47E6-BA6A-407CBD079E47}" type="slidenum">
              <a:rPr spc="-25" dirty="0"/>
              <a:t>55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6924293" y="885825"/>
            <a:ext cx="3171190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25805" algn="ctr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Считалка</a:t>
            </a:r>
            <a:endParaRPr sz="1800">
              <a:latin typeface="Times New Roman"/>
              <a:cs typeface="Times New Roman"/>
            </a:endParaRPr>
          </a:p>
          <a:p>
            <a:pPr marR="73215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Заяц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белый,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бегал?</a:t>
            </a:r>
            <a:endParaRPr sz="1800">
              <a:latin typeface="Times New Roman"/>
              <a:cs typeface="Times New Roman"/>
            </a:endParaRPr>
          </a:p>
          <a:p>
            <a:pPr marR="72771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лес</a:t>
            </a:r>
            <a:r>
              <a:rPr sz="18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зеленый!</a:t>
            </a:r>
            <a:endParaRPr sz="1800">
              <a:latin typeface="Times New Roman"/>
              <a:cs typeface="Times New Roman"/>
            </a:endParaRPr>
          </a:p>
          <a:p>
            <a:pPr marR="73215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там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делал?</a:t>
            </a:r>
            <a:endParaRPr sz="1800">
              <a:latin typeface="Times New Roman"/>
              <a:cs typeface="Times New Roman"/>
            </a:endParaRPr>
          </a:p>
          <a:p>
            <a:pPr marR="72707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Лыко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драл!</a:t>
            </a:r>
            <a:endParaRPr sz="1800">
              <a:latin typeface="Times New Roman"/>
              <a:cs typeface="Times New Roman"/>
            </a:endParaRPr>
          </a:p>
          <a:p>
            <a:pPr marR="73215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клал?</a:t>
            </a:r>
            <a:endParaRPr sz="1800">
              <a:latin typeface="Times New Roman"/>
              <a:cs typeface="Times New Roman"/>
            </a:endParaRPr>
          </a:p>
          <a:p>
            <a:pPr marR="72834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Под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колоду!</a:t>
            </a:r>
            <a:endParaRPr sz="1800">
              <a:latin typeface="Times New Roman"/>
              <a:cs typeface="Times New Roman"/>
            </a:endParaRPr>
          </a:p>
          <a:p>
            <a:pPr marR="730250"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-Кто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украл?</a:t>
            </a:r>
            <a:endParaRPr sz="1800">
              <a:latin typeface="Times New Roman"/>
              <a:cs typeface="Times New Roman"/>
            </a:endParaRPr>
          </a:p>
          <a:p>
            <a:pPr marR="72771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-Родион!</a:t>
            </a:r>
            <a:endParaRPr sz="1800">
              <a:latin typeface="Times New Roman"/>
              <a:cs typeface="Times New Roman"/>
            </a:endParaRPr>
          </a:p>
          <a:p>
            <a:pPr marR="72707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Выйди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вон!</a:t>
            </a:r>
            <a:endParaRPr sz="1800">
              <a:latin typeface="Times New Roman"/>
              <a:cs typeface="Times New Roman"/>
            </a:endParaRPr>
          </a:p>
          <a:p>
            <a:pPr marL="109855" marR="380365" indent="127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Все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промою,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просушу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Вас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праздник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приглашу!</a:t>
            </a:r>
            <a:endParaRPr sz="1800">
              <a:latin typeface="Times New Roman"/>
              <a:cs typeface="Times New Roman"/>
            </a:endParaRPr>
          </a:p>
          <a:p>
            <a:pPr marL="1773555" algn="ctr">
              <a:lnSpc>
                <a:spcPct val="100000"/>
              </a:lnSpc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О.</a:t>
            </a:r>
            <a:r>
              <a:rPr sz="18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Высотская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86605" y="161036"/>
            <a:ext cx="40189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Различение</a:t>
            </a:r>
            <a:r>
              <a:rPr sz="2800" spc="-135" dirty="0"/>
              <a:t> </a:t>
            </a:r>
            <a:r>
              <a:rPr sz="2800" dirty="0"/>
              <a:t>звуков</a:t>
            </a:r>
            <a:r>
              <a:rPr sz="2800" spc="-120" dirty="0"/>
              <a:t> </a:t>
            </a:r>
            <a:r>
              <a:rPr sz="2800" spc="-10" dirty="0"/>
              <a:t>[р]-</a:t>
            </a:r>
            <a:r>
              <a:rPr sz="2800" spc="-20" dirty="0"/>
              <a:t>[р’]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2025650" y="713358"/>
            <a:ext cx="8140700" cy="5603240"/>
            <a:chOff x="2025650" y="713358"/>
            <a:chExt cx="8140700" cy="5603240"/>
          </a:xfrm>
        </p:grpSpPr>
        <p:sp>
          <p:nvSpPr>
            <p:cNvPr id="4" name="object 4"/>
            <p:cNvSpPr/>
            <p:nvPr/>
          </p:nvSpPr>
          <p:spPr>
            <a:xfrm>
              <a:off x="2032000" y="719683"/>
              <a:ext cx="8128000" cy="5577840"/>
            </a:xfrm>
            <a:custGeom>
              <a:avLst/>
              <a:gdLst/>
              <a:ahLst/>
              <a:cxnLst/>
              <a:rect l="l" t="t" r="r" b="b"/>
              <a:pathLst>
                <a:path w="8128000" h="5577840">
                  <a:moveTo>
                    <a:pt x="8128000" y="0"/>
                  </a:moveTo>
                  <a:lnTo>
                    <a:pt x="4064000" y="0"/>
                  </a:lnTo>
                  <a:lnTo>
                    <a:pt x="0" y="0"/>
                  </a:lnTo>
                  <a:lnTo>
                    <a:pt x="0" y="5577827"/>
                  </a:lnTo>
                  <a:lnTo>
                    <a:pt x="4064000" y="5577827"/>
                  </a:lnTo>
                  <a:lnTo>
                    <a:pt x="8128000" y="5577827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25650" y="713358"/>
              <a:ext cx="8140700" cy="5603240"/>
            </a:xfrm>
            <a:custGeom>
              <a:avLst/>
              <a:gdLst/>
              <a:ahLst/>
              <a:cxnLst/>
              <a:rect l="l" t="t" r="r" b="b"/>
              <a:pathLst>
                <a:path w="8140700" h="5603240">
                  <a:moveTo>
                    <a:pt x="4070350" y="0"/>
                  </a:moveTo>
                  <a:lnTo>
                    <a:pt x="4070350" y="5603201"/>
                  </a:lnTo>
                </a:path>
                <a:path w="8140700" h="5603240">
                  <a:moveTo>
                    <a:pt x="6350" y="0"/>
                  </a:moveTo>
                  <a:lnTo>
                    <a:pt x="6350" y="5603201"/>
                  </a:lnTo>
                </a:path>
                <a:path w="8140700" h="5603240">
                  <a:moveTo>
                    <a:pt x="8134350" y="0"/>
                  </a:moveTo>
                  <a:lnTo>
                    <a:pt x="8134350" y="5603201"/>
                  </a:lnTo>
                </a:path>
                <a:path w="8140700" h="5603240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25650" y="6297510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133092" y="745363"/>
            <a:ext cx="386016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b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счетных</a:t>
            </a:r>
            <a:r>
              <a:rPr sz="1800" b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палочек</a:t>
            </a:r>
            <a:r>
              <a:rPr sz="1800" b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дети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выкладывают</a:t>
            </a:r>
            <a:r>
              <a:rPr sz="1800" b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теремок</a:t>
            </a:r>
            <a:r>
              <a:rPr sz="1800" b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b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18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помощью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прищепок</a:t>
            </a:r>
            <a:r>
              <a:rPr sz="1800" b="1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разыгрывают</a:t>
            </a:r>
            <a:r>
              <a:rPr sz="1800" b="1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следующую сценку.</a:t>
            </a:r>
            <a:endParaRPr sz="1800">
              <a:latin typeface="Times New Roman"/>
              <a:cs typeface="Times New Roman"/>
            </a:endParaRPr>
          </a:p>
          <a:p>
            <a:pPr marL="757555" marR="748030" indent="-254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Терем,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терем,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теремок,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Звери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строили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домок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Ставенки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резные,</a:t>
            </a:r>
            <a:r>
              <a:rPr sz="18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Двери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расписные.</a:t>
            </a:r>
            <a:endParaRPr sz="1800">
              <a:latin typeface="Times New Roman"/>
              <a:cs typeface="Times New Roman"/>
            </a:endParaRPr>
          </a:p>
          <a:p>
            <a:pPr marL="992505" marR="983615"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Пришел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медведь,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Принялся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реветь:</a:t>
            </a:r>
            <a:r>
              <a:rPr sz="1800" spc="5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теремок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пустите,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Двери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отворите!</a:t>
            </a:r>
            <a:endParaRPr sz="1800">
              <a:latin typeface="Times New Roman"/>
              <a:cs typeface="Times New Roman"/>
            </a:endParaRPr>
          </a:p>
          <a:p>
            <a:pPr marL="974090" marR="965835" indent="635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Выходили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звери,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Отворяли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двери.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Смотрят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мишку: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Велик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слишком!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Теремок</a:t>
            </a:r>
            <a:r>
              <a:rPr sz="1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сломаешь,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Зверей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распугаешь!</a:t>
            </a:r>
            <a:endParaRPr sz="1800">
              <a:latin typeface="Times New Roman"/>
              <a:cs typeface="Times New Roman"/>
            </a:endParaRPr>
          </a:p>
          <a:p>
            <a:pPr marL="1039494" marR="1028700" indent="-635" algn="ctr">
              <a:lnSpc>
                <a:spcPct val="100000"/>
              </a:lnSpc>
            </a:pP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Уходи,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медведь!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Перестань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реветь!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121920">
              <a:lnSpc>
                <a:spcPts val="1810"/>
              </a:lnSpc>
            </a:pPr>
            <a:fld id="{81D60167-4931-47E6-BA6A-407CBD079E47}" type="slidenum">
              <a:rPr spc="-25" dirty="0"/>
              <a:t>56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6739508" y="1842642"/>
            <a:ext cx="334264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56260" algn="ctr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Здравствуй,</a:t>
            </a:r>
            <a:r>
              <a:rPr sz="18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Ветер!</a:t>
            </a:r>
            <a:endParaRPr sz="1800">
              <a:latin typeface="Times New Roman"/>
              <a:cs typeface="Times New Roman"/>
            </a:endParaRPr>
          </a:p>
          <a:p>
            <a:pPr marR="55816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Ветер,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здравствуй,</a:t>
            </a:r>
            <a:endParaRPr sz="1800">
              <a:latin typeface="Times New Roman"/>
              <a:cs typeface="Times New Roman"/>
            </a:endParaRPr>
          </a:p>
          <a:p>
            <a:pPr marL="12065" marR="572135" algn="ctr">
              <a:lnSpc>
                <a:spcPct val="100000"/>
              </a:lnSpc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куда</a:t>
            </a:r>
            <a:r>
              <a:rPr sz="1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летишь,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вихрастый,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поднялся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зари?</a:t>
            </a:r>
            <a:endParaRPr sz="1800">
              <a:latin typeface="Times New Roman"/>
              <a:cs typeface="Times New Roman"/>
            </a:endParaRPr>
          </a:p>
          <a:p>
            <a:pPr marR="556895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Погоди,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поговори!</a:t>
            </a:r>
            <a:endParaRPr sz="1800">
              <a:latin typeface="Times New Roman"/>
              <a:cs typeface="Times New Roman"/>
            </a:endParaRPr>
          </a:p>
          <a:p>
            <a:pPr marL="104139" marR="661670" algn="ctr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спешу,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осинки, в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город,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несу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приветов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ворох,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Должен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сегодня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сам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Разнести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адресам.</a:t>
            </a:r>
            <a:endParaRPr sz="1800">
              <a:latin typeface="Times New Roman"/>
              <a:cs typeface="Times New Roman"/>
            </a:endParaRPr>
          </a:p>
          <a:p>
            <a:pPr marL="2014855" algn="ctr">
              <a:lnSpc>
                <a:spcPct val="100000"/>
              </a:lnSpc>
              <a:spcBef>
                <a:spcPts val="5"/>
              </a:spcBef>
            </a:pPr>
            <a:r>
              <a:rPr sz="1800" i="1" dirty="0">
                <a:solidFill>
                  <a:srgbClr val="001F5F"/>
                </a:solidFill>
                <a:latin typeface="Times New Roman"/>
                <a:cs typeface="Times New Roman"/>
              </a:rPr>
              <a:t>И.</a:t>
            </a:r>
            <a:r>
              <a:rPr sz="1800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Токмакова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Различение</a:t>
            </a:r>
            <a:r>
              <a:rPr spc="-160" dirty="0"/>
              <a:t> </a:t>
            </a:r>
            <a:r>
              <a:rPr dirty="0"/>
              <a:t>звуков</a:t>
            </a:r>
            <a:r>
              <a:rPr spc="-114" dirty="0"/>
              <a:t> </a:t>
            </a:r>
            <a:r>
              <a:rPr spc="-10" dirty="0"/>
              <a:t>[р]-</a:t>
            </a:r>
            <a:r>
              <a:rPr spc="-25" dirty="0"/>
              <a:t>[л]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081910" y="992505"/>
            <a:ext cx="8140700" cy="4810760"/>
            <a:chOff x="2081910" y="992505"/>
            <a:chExt cx="8140700" cy="4810760"/>
          </a:xfrm>
        </p:grpSpPr>
        <p:sp>
          <p:nvSpPr>
            <p:cNvPr id="4" name="object 4"/>
            <p:cNvSpPr/>
            <p:nvPr/>
          </p:nvSpPr>
          <p:spPr>
            <a:xfrm>
              <a:off x="2088261" y="998803"/>
              <a:ext cx="8128000" cy="4785360"/>
            </a:xfrm>
            <a:custGeom>
              <a:avLst/>
              <a:gdLst/>
              <a:ahLst/>
              <a:cxnLst/>
              <a:rect l="l" t="t" r="r" b="b"/>
              <a:pathLst>
                <a:path w="8128000" h="4785360">
                  <a:moveTo>
                    <a:pt x="8128000" y="0"/>
                  </a:moveTo>
                  <a:lnTo>
                    <a:pt x="4064000" y="0"/>
                  </a:lnTo>
                  <a:lnTo>
                    <a:pt x="0" y="0"/>
                  </a:lnTo>
                  <a:lnTo>
                    <a:pt x="0" y="4785360"/>
                  </a:lnTo>
                  <a:lnTo>
                    <a:pt x="4064000" y="4785360"/>
                  </a:lnTo>
                  <a:lnTo>
                    <a:pt x="8128000" y="4785360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81910" y="992505"/>
              <a:ext cx="8140700" cy="4810760"/>
            </a:xfrm>
            <a:custGeom>
              <a:avLst/>
              <a:gdLst/>
              <a:ahLst/>
              <a:cxnLst/>
              <a:rect l="l" t="t" r="r" b="b"/>
              <a:pathLst>
                <a:path w="8140700" h="4810760">
                  <a:moveTo>
                    <a:pt x="4070350" y="0"/>
                  </a:moveTo>
                  <a:lnTo>
                    <a:pt x="4070350" y="4810709"/>
                  </a:lnTo>
                </a:path>
                <a:path w="8140700" h="4810760">
                  <a:moveTo>
                    <a:pt x="6350" y="0"/>
                  </a:moveTo>
                  <a:lnTo>
                    <a:pt x="6350" y="4810709"/>
                  </a:lnTo>
                </a:path>
                <a:path w="8140700" h="4810760">
                  <a:moveTo>
                    <a:pt x="8134350" y="0"/>
                  </a:moveTo>
                  <a:lnTo>
                    <a:pt x="8134350" y="4810709"/>
                  </a:lnTo>
                </a:path>
                <a:path w="8140700" h="4810760">
                  <a:moveTo>
                    <a:pt x="0" y="6350"/>
                  </a:moveTo>
                  <a:lnTo>
                    <a:pt x="81407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81910" y="5784164"/>
              <a:ext cx="8140700" cy="0"/>
            </a:xfrm>
            <a:custGeom>
              <a:avLst/>
              <a:gdLst/>
              <a:ahLst/>
              <a:cxnLst/>
              <a:rect l="l" t="t" r="r" b="b"/>
              <a:pathLst>
                <a:path w="8140700">
                  <a:moveTo>
                    <a:pt x="0" y="0"/>
                  </a:moveTo>
                  <a:lnTo>
                    <a:pt x="81407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167254" y="1022984"/>
            <a:ext cx="3905885" cy="4721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41145">
              <a:lnSpc>
                <a:spcPct val="100000"/>
              </a:lnSpc>
              <a:spcBef>
                <a:spcPts val="105"/>
              </a:spcBef>
            </a:pPr>
            <a:r>
              <a:rPr sz="20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endParaRPr sz="2000">
              <a:latin typeface="Times New Roman"/>
              <a:cs typeface="Times New Roman"/>
            </a:endParaRPr>
          </a:p>
          <a:p>
            <a:pPr marL="12700" marR="126492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Кра!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кричит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ворона,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Кража!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Караул!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Грабеж!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Пропажа!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прокрался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утром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рано!</a:t>
            </a:r>
            <a:endParaRPr sz="1800">
              <a:latin typeface="Times New Roman"/>
              <a:cs typeface="Times New Roman"/>
            </a:endParaRPr>
          </a:p>
          <a:p>
            <a:pPr marL="12700" marR="148590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Грош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украл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из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кармана!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Карандаш! Картонку!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Пробку!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красивую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коробку!</a:t>
            </a:r>
            <a:endParaRPr sz="1800">
              <a:latin typeface="Times New Roman"/>
              <a:cs typeface="Times New Roman"/>
            </a:endParaRPr>
          </a:p>
          <a:p>
            <a:pPr marL="12700" marR="150368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Стой,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ворона,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кричи.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кричи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ты,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помолчи.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Жить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можешь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без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обмана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У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тебя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ведь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нет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кармана.</a:t>
            </a:r>
            <a:endParaRPr sz="1800">
              <a:latin typeface="Times New Roman"/>
              <a:cs typeface="Times New Roman"/>
            </a:endParaRPr>
          </a:p>
          <a:p>
            <a:pPr marL="12700" marR="80391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Как!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—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подпрыгнула</a:t>
            </a:r>
            <a:r>
              <a:rPr sz="18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ворона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И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моргнула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удивленно.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Что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ж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вы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раньше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сказали?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Кар-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р-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раул!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Кар-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рман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укр-р-рали!</a:t>
            </a:r>
            <a:endParaRPr sz="1800">
              <a:latin typeface="Times New Roman"/>
              <a:cs typeface="Times New Roman"/>
            </a:endParaRPr>
          </a:p>
          <a:p>
            <a:pPr marL="306959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В.Орлов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121920">
              <a:lnSpc>
                <a:spcPts val="1810"/>
              </a:lnSpc>
            </a:pPr>
            <a:fld id="{81D60167-4931-47E6-BA6A-407CBD079E47}" type="slidenum">
              <a:rPr spc="-25" dirty="0"/>
              <a:t>57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6629527" y="1845945"/>
            <a:ext cx="350837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91795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-Рыболов,</a:t>
            </a:r>
            <a:r>
              <a:rPr sz="20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рыболов,</a:t>
            </a:r>
            <a:endParaRPr sz="2000">
              <a:latin typeface="Times New Roman"/>
              <a:cs typeface="Times New Roman"/>
            </a:endParaRPr>
          </a:p>
          <a:p>
            <a:pPr marR="39116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Расскажи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про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свой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улов!</a:t>
            </a:r>
            <a:endParaRPr sz="2000">
              <a:latin typeface="Times New Roman"/>
              <a:cs typeface="Times New Roman"/>
            </a:endParaRPr>
          </a:p>
          <a:p>
            <a:pPr marL="194945" marR="584835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-Карп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ушел,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вся</a:t>
            </a:r>
            <a:r>
              <a:rPr sz="20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плотва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Мимо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лодки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проплыла,</a:t>
            </a:r>
            <a:endParaRPr sz="2000">
              <a:latin typeface="Times New Roman"/>
              <a:cs typeface="Times New Roman"/>
            </a:endParaRPr>
          </a:p>
          <a:p>
            <a:pPr marR="39116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А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карась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крючка</a:t>
            </a:r>
            <a:r>
              <a:rPr sz="20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сорвался!</a:t>
            </a:r>
            <a:endParaRPr sz="2000">
              <a:latin typeface="Times New Roman"/>
              <a:cs typeface="Times New Roman"/>
            </a:endParaRPr>
          </a:p>
          <a:p>
            <a:pPr marR="39116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Без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улова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я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остался!...</a:t>
            </a:r>
            <a:endParaRPr sz="2000">
              <a:latin typeface="Times New Roman"/>
              <a:cs typeface="Times New Roman"/>
            </a:endParaRPr>
          </a:p>
          <a:p>
            <a:pPr marL="2104390" algn="ctr">
              <a:lnSpc>
                <a:spcPct val="100000"/>
              </a:lnSpc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И.</a:t>
            </a:r>
            <a:r>
              <a:rPr sz="20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Лопухина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4408" y="163195"/>
            <a:ext cx="11496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В</a:t>
            </a:r>
            <a:r>
              <a:rPr sz="2400" spc="160" dirty="0"/>
              <a:t> </a:t>
            </a:r>
            <a:r>
              <a:rPr sz="2400" dirty="0"/>
              <a:t>следующих</a:t>
            </a:r>
            <a:r>
              <a:rPr sz="2400" spc="170" dirty="0"/>
              <a:t> </a:t>
            </a:r>
            <a:r>
              <a:rPr sz="2400" dirty="0"/>
              <a:t>упражнениях</a:t>
            </a:r>
            <a:r>
              <a:rPr sz="2400" spc="165" dirty="0"/>
              <a:t> </a:t>
            </a:r>
            <a:r>
              <a:rPr sz="2400" dirty="0"/>
              <a:t>задействованы</a:t>
            </a:r>
            <a:r>
              <a:rPr sz="2400" spc="170" dirty="0"/>
              <a:t> </a:t>
            </a:r>
            <a:r>
              <a:rPr sz="2400" dirty="0"/>
              <a:t>обе</a:t>
            </a:r>
            <a:r>
              <a:rPr sz="2400" spc="170" dirty="0"/>
              <a:t> </a:t>
            </a:r>
            <a:r>
              <a:rPr sz="2400" dirty="0"/>
              <a:t>руки</a:t>
            </a:r>
            <a:r>
              <a:rPr sz="2400" spc="170" dirty="0"/>
              <a:t> </a:t>
            </a:r>
            <a:r>
              <a:rPr sz="2400" dirty="0"/>
              <a:t>взрослого,</a:t>
            </a:r>
            <a:r>
              <a:rPr sz="2400" spc="165" dirty="0"/>
              <a:t> </a:t>
            </a:r>
            <a:r>
              <a:rPr sz="2400" dirty="0"/>
              <a:t>которые</a:t>
            </a:r>
            <a:r>
              <a:rPr sz="2400" spc="165" dirty="0"/>
              <a:t> </a:t>
            </a:r>
            <a:r>
              <a:rPr sz="2400" spc="-10" dirty="0"/>
              <a:t>ритмично</a:t>
            </a:r>
            <a:endParaRPr sz="2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4" name="object 4"/>
          <p:cNvSpPr txBox="1"/>
          <p:nvPr/>
        </p:nvSpPr>
        <p:spPr>
          <a:xfrm>
            <a:off x="324408" y="492328"/>
            <a:ext cx="9356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открывают</a:t>
            </a:r>
            <a:r>
              <a:rPr sz="2400" b="1" i="1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закрывают</a:t>
            </a:r>
            <a:r>
              <a:rPr sz="2400" b="1" i="1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b="1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ходу</a:t>
            </a:r>
            <a:r>
              <a:rPr sz="2400" b="1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проговаривания</a:t>
            </a:r>
            <a:r>
              <a:rPr sz="24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текста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002917" y="857630"/>
          <a:ext cx="8128000" cy="5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2651760">
                <a:tc>
                  <a:txBody>
                    <a:bodyPr/>
                    <a:lstStyle/>
                    <a:p>
                      <a:pPr marL="15392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Собаки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1440" marR="961390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Две</a:t>
                      </a:r>
                      <a:r>
                        <a:rPr sz="2400" b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собаки</a:t>
                      </a:r>
                      <a:r>
                        <a:rPr sz="2400" b="1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лают,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Друг</a:t>
                      </a:r>
                      <a:r>
                        <a:rPr sz="2400" b="1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друга</a:t>
                      </a:r>
                      <a:r>
                        <a:rPr sz="2400" b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400" b="1" spc="-4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кусают. </a:t>
                      </a:r>
                      <a:r>
                        <a:rPr sz="24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Только</a:t>
                      </a:r>
                      <a:r>
                        <a:rPr sz="2400" b="1" spc="-114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голос</a:t>
                      </a:r>
                      <a:r>
                        <a:rPr sz="2400" b="1" spc="-10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подают.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Видно,</a:t>
                      </a:r>
                      <a:r>
                        <a:rPr sz="2400" b="1" spc="-1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зубы</a:t>
                      </a:r>
                      <a:r>
                        <a:rPr sz="2400" b="1" spc="-10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берегут.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14427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Грачата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 marR="554355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Двое</a:t>
                      </a:r>
                      <a:r>
                        <a:rPr sz="2400" b="1" spc="-1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маленьких</a:t>
                      </a:r>
                      <a:r>
                        <a:rPr sz="2400" b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грачат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Целый</a:t>
                      </a:r>
                      <a:r>
                        <a:rPr sz="2400" b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день</a:t>
                      </a:r>
                      <a:r>
                        <a:rPr sz="2400" b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400" b="1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гнезде </a:t>
                      </a:r>
                      <a:r>
                        <a:rPr sz="2400" b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кричат.</a:t>
                      </a:r>
                      <a:r>
                        <a:rPr sz="2400" b="1" spc="-1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Открывают</a:t>
                      </a:r>
                      <a:r>
                        <a:rPr sz="2400" b="1" spc="-1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рты </a:t>
                      </a:r>
                      <a:r>
                        <a:rPr sz="24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грачата:</a:t>
                      </a:r>
                      <a:r>
                        <a:rPr sz="2400" b="1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Очень</a:t>
                      </a:r>
                      <a:r>
                        <a:rPr sz="24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есть</a:t>
                      </a:r>
                      <a:r>
                        <a:rPr sz="24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они </a:t>
                      </a:r>
                      <a:r>
                        <a:rPr sz="24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хотят.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</a:tr>
              <a:tr h="3200400">
                <a:tc>
                  <a:txBody>
                    <a:bodyPr/>
                    <a:lstStyle/>
                    <a:p>
                      <a:pPr marR="155194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Зайчики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3765" marR="1551940" indent="-913765" algn="r">
                        <a:lnSpc>
                          <a:spcPct val="100000"/>
                        </a:lnSpc>
                        <a:buChar char="—"/>
                        <a:tabLst>
                          <a:tab pos="913765" algn="l"/>
                        </a:tabLst>
                      </a:pP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Глазки</a:t>
                      </a:r>
                      <a:r>
                        <a:rPr sz="2000" spc="-7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—"/>
                        <a:tabLst>
                          <a:tab pos="1005840" algn="l"/>
                        </a:tabLst>
                      </a:pP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Ушки</a:t>
                      </a:r>
                      <a:r>
                        <a:rPr sz="2000" spc="-8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Лапки</a:t>
                      </a:r>
                      <a:r>
                        <a:rPr sz="2000" spc="-9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Хвостик</a:t>
                      </a:r>
                      <a:r>
                        <a:rPr sz="200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мыли?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005840" indent="-914400">
                        <a:lnSpc>
                          <a:spcPct val="100000"/>
                        </a:lnSpc>
                        <a:buChar char="—"/>
                        <a:tabLst>
                          <a:tab pos="1005840" algn="l"/>
                        </a:tabLst>
                      </a:pPr>
                      <a:r>
                        <a:rPr sz="20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Нет,</a:t>
                      </a:r>
                      <a:r>
                        <a:rPr sz="2000" spc="-1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забыли.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52450" indent="467359" algn="just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Интересный</a:t>
                      </a:r>
                      <a:r>
                        <a:rPr sz="2400" b="1" i="1" spc="-6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разговор </a:t>
                      </a: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Лягушонок:</a:t>
                      </a:r>
                      <a:r>
                        <a:rPr sz="2400" spc="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«Квак-</a:t>
                      </a:r>
                      <a:r>
                        <a:rPr sz="24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квак!» </a:t>
                      </a: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400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утенок:</a:t>
                      </a:r>
                      <a:r>
                        <a:rPr sz="240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«Кряк-кряк!*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 marR="480059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24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сказали,</a:t>
                      </a:r>
                      <a:r>
                        <a:rPr sz="24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2400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спросили. </a:t>
                      </a:r>
                      <a:r>
                        <a:rPr sz="2400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Хорошо</a:t>
                      </a:r>
                      <a:r>
                        <a:rPr sz="2400" spc="-10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поговорили!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88391" y="257324"/>
            <a:ext cx="11293475" cy="57797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382135" algn="just">
              <a:lnSpc>
                <a:spcPct val="100000"/>
              </a:lnSpc>
              <a:spcBef>
                <a:spcPts val="770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Зайчик</a:t>
            </a:r>
            <a:r>
              <a:rPr sz="2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020"/>
              </a:lnSpc>
              <a:spcBef>
                <a:spcPts val="1060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Указательный</a:t>
            </a:r>
            <a:r>
              <a:rPr sz="2800" i="1" spc="3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i="1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средний</a:t>
            </a:r>
            <a:r>
              <a:rPr sz="2800" i="1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пальцы</a:t>
            </a:r>
            <a:r>
              <a:rPr sz="2800" i="1" spc="3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левой</a:t>
            </a:r>
            <a:r>
              <a:rPr sz="2800" i="1" spc="3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руки</a:t>
            </a:r>
            <a:r>
              <a:rPr sz="2800" i="1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подняты</a:t>
            </a:r>
            <a:r>
              <a:rPr sz="2800" i="1" spc="3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вверх,</a:t>
            </a:r>
            <a:r>
              <a:rPr sz="2800" i="1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остальные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сжаты.</a:t>
            </a:r>
            <a:r>
              <a:rPr sz="2800" i="1" spc="6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Указательный</a:t>
            </a:r>
            <a:r>
              <a:rPr sz="2800" i="1" spc="6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i="1" spc="6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большой</a:t>
            </a:r>
            <a:r>
              <a:rPr sz="2800" i="1" spc="6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пальцы</a:t>
            </a:r>
            <a:r>
              <a:rPr sz="2800" i="1" spc="6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правой</a:t>
            </a:r>
            <a:r>
              <a:rPr sz="2800" i="1" spc="6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руки</a:t>
            </a:r>
            <a:r>
              <a:rPr sz="2800" i="1" spc="6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открывают</a:t>
            </a:r>
            <a:r>
              <a:rPr sz="2800" i="1" spc="6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закрывают</a:t>
            </a:r>
            <a:r>
              <a:rPr sz="2800" i="1" spc="-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прищепку.</a:t>
            </a:r>
            <a:endParaRPr sz="2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3020"/>
              </a:lnSpc>
              <a:spcBef>
                <a:spcPts val="1010"/>
              </a:spcBef>
            </a:pP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Во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время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произнесения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последней</a:t>
            </a:r>
            <a:r>
              <a:rPr sz="2800" i="1" spc="2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строчки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стихотворения</a:t>
            </a:r>
            <a:r>
              <a:rPr sz="2800" i="1" spc="15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левая</a:t>
            </a:r>
            <a:r>
              <a:rPr sz="2800" i="1" spc="10" dirty="0">
                <a:solidFill>
                  <a:srgbClr val="001F5F"/>
                </a:solidFill>
                <a:latin typeface="Times New Roman"/>
                <a:cs typeface="Times New Roman"/>
              </a:rPr>
              <a:t>  </a:t>
            </a:r>
            <a:r>
              <a:rPr sz="2800" i="1" spc="-20" dirty="0">
                <a:solidFill>
                  <a:srgbClr val="001F5F"/>
                </a:solidFill>
                <a:latin typeface="Times New Roman"/>
                <a:cs typeface="Times New Roman"/>
              </a:rPr>
              <a:t>рука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прячется</a:t>
            </a:r>
            <a:r>
              <a:rPr sz="2800" i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001F5F"/>
                </a:solidFill>
                <a:latin typeface="Times New Roman"/>
                <a:cs typeface="Times New Roman"/>
              </a:rPr>
              <a:t>за</a:t>
            </a:r>
            <a:r>
              <a:rPr sz="28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спину.</a:t>
            </a:r>
            <a:endParaRPr sz="2800">
              <a:latin typeface="Times New Roman"/>
              <a:cs typeface="Times New Roman"/>
            </a:endParaRPr>
          </a:p>
          <a:p>
            <a:pPr marL="3437254" marR="3430270" algn="ctr">
              <a:lnSpc>
                <a:spcPts val="4029"/>
              </a:lnSpc>
              <a:spcBef>
                <a:spcPts val="195"/>
              </a:spcBef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Раз,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два,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три,</a:t>
            </a:r>
            <a:r>
              <a:rPr sz="2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четыре,</a:t>
            </a:r>
            <a:r>
              <a:rPr sz="2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пять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001F5F"/>
                </a:solidFill>
                <a:latin typeface="Times New Roman"/>
                <a:cs typeface="Times New Roman"/>
              </a:rPr>
              <a:t>—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Вышел</a:t>
            </a:r>
            <a:r>
              <a:rPr sz="2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зайчик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погулять.</a:t>
            </a:r>
            <a:endParaRPr sz="2800">
              <a:latin typeface="Times New Roman"/>
              <a:cs typeface="Times New Roman"/>
            </a:endParaRPr>
          </a:p>
          <a:p>
            <a:pPr marL="3818254" marR="3813175" algn="ctr">
              <a:lnSpc>
                <a:spcPts val="4020"/>
              </a:lnSpc>
              <a:spcBef>
                <a:spcPts val="5"/>
              </a:spcBef>
            </a:pP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Вдруг</a:t>
            </a:r>
            <a:r>
              <a:rPr sz="2800" spc="-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001F5F"/>
                </a:solidFill>
                <a:latin typeface="Times New Roman"/>
                <a:cs typeface="Times New Roman"/>
              </a:rPr>
              <a:t>охотник</a:t>
            </a:r>
            <a:r>
              <a:rPr sz="2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выбегает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собаку</a:t>
            </a:r>
            <a:r>
              <a:rPr sz="2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выпускает.</a:t>
            </a:r>
            <a:endParaRPr sz="2800">
              <a:latin typeface="Times New Roman"/>
              <a:cs typeface="Times New Roman"/>
            </a:endParaRPr>
          </a:p>
          <a:p>
            <a:pPr marL="4347210" marR="4338955" algn="ctr">
              <a:lnSpc>
                <a:spcPts val="4020"/>
              </a:lnSpc>
            </a:pP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Собака</a:t>
            </a:r>
            <a:r>
              <a:rPr sz="2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злая</a:t>
            </a:r>
            <a:r>
              <a:rPr sz="2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rgbClr val="001F5F"/>
                </a:solidFill>
                <a:latin typeface="Times New Roman"/>
                <a:cs typeface="Times New Roman"/>
              </a:rPr>
              <a:t>лает, 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Зайчик</a:t>
            </a:r>
            <a:r>
              <a:rPr sz="28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Times New Roman"/>
                <a:cs typeface="Times New Roman"/>
              </a:rPr>
              <a:t>убегает.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4213" y="1709625"/>
            <a:ext cx="8782050" cy="1598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885" marR="5080" indent="-591820">
              <a:lnSpc>
                <a:spcPct val="107600"/>
              </a:lnSpc>
              <a:spcBef>
                <a:spcPts val="95"/>
              </a:spcBef>
            </a:pPr>
            <a:r>
              <a:rPr sz="4800" dirty="0"/>
              <a:t>Сенсорные</a:t>
            </a:r>
            <a:r>
              <a:rPr sz="4800" spc="-180" dirty="0"/>
              <a:t> </a:t>
            </a:r>
            <a:r>
              <a:rPr sz="4800" dirty="0"/>
              <a:t>игровые</a:t>
            </a:r>
            <a:r>
              <a:rPr sz="4800" spc="-125" dirty="0"/>
              <a:t> </a:t>
            </a:r>
            <a:r>
              <a:rPr sz="4800" spc="-10" dirty="0"/>
              <a:t>упражнения </a:t>
            </a:r>
            <a:r>
              <a:rPr sz="4800" dirty="0"/>
              <a:t>с</a:t>
            </a:r>
            <a:r>
              <a:rPr sz="4800" spc="-120" dirty="0"/>
              <a:t> </a:t>
            </a:r>
            <a:r>
              <a:rPr sz="4800" spc="-25" dirty="0"/>
              <a:t>использованием</a:t>
            </a:r>
            <a:r>
              <a:rPr sz="4800" spc="-90" dirty="0"/>
              <a:t> </a:t>
            </a:r>
            <a:r>
              <a:rPr sz="4800" spc="-10" dirty="0"/>
              <a:t>прищепок</a:t>
            </a:r>
            <a:endParaRPr sz="48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>
              <a:lnSpc>
                <a:spcPts val="1810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01802" y="285369"/>
            <a:ext cx="11103610" cy="563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3616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Коробочки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450"/>
              </a:lnSpc>
              <a:spcBef>
                <a:spcPts val="135"/>
              </a:spcBef>
              <a:tabLst>
                <a:tab pos="2118995" algn="l"/>
                <a:tab pos="3202940" algn="l"/>
                <a:tab pos="4747895" algn="l"/>
                <a:tab pos="6273800" algn="l"/>
                <a:tab pos="6579870" algn="l"/>
                <a:tab pos="8688070" algn="l"/>
                <a:tab pos="9157335" algn="l"/>
                <a:tab pos="9799320" algn="l"/>
              </a:tabLst>
            </a:pP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Оборудование: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четыре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картонные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коробочки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приклеенными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дно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кружками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450"/>
              </a:lnSpc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красного,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желтого,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зеленого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цвета,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четыре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такого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endParaRPr sz="2400">
              <a:latin typeface="Times New Roman"/>
              <a:cs typeface="Times New Roman"/>
            </a:endParaRPr>
          </a:p>
          <a:p>
            <a:pPr marL="3134995" indent="-226695">
              <a:lnSpc>
                <a:spcPct val="100000"/>
              </a:lnSpc>
              <a:spcBef>
                <a:spcPts val="140"/>
              </a:spcBef>
              <a:buAutoNum type="arabicPlain"/>
              <a:tabLst>
                <a:tab pos="3134995" algn="l"/>
              </a:tabLst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вариант</a:t>
            </a:r>
            <a:r>
              <a:rPr sz="2400" i="1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(для</a:t>
            </a:r>
            <a:r>
              <a:rPr sz="2400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индивидуальной</a:t>
            </a:r>
            <a:r>
              <a:rPr sz="24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работы)</a:t>
            </a:r>
            <a:endParaRPr sz="2400">
              <a:latin typeface="Times New Roman"/>
              <a:cs typeface="Times New Roman"/>
            </a:endParaRPr>
          </a:p>
          <a:p>
            <a:pPr marL="12700" marR="6350">
              <a:lnSpc>
                <a:spcPct val="70000"/>
              </a:lnSpc>
              <a:spcBef>
                <a:spcPts val="1000"/>
              </a:spcBef>
              <a:tabLst>
                <a:tab pos="1247140" algn="l"/>
                <a:tab pos="3486150" algn="l"/>
                <a:tab pos="4895850" algn="l"/>
                <a:tab pos="5243195" algn="l"/>
                <a:tab pos="7067550" algn="l"/>
                <a:tab pos="8575675" algn="l"/>
                <a:tab pos="9058275" algn="l"/>
                <a:tab pos="9841865" algn="l"/>
                <a:tab pos="1080516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самостоятельно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выбирает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край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из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коробок,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распределяя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их</a:t>
            </a:r>
            <a:r>
              <a:rPr sz="24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соответственно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цвету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приклеенного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дно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кружка.</a:t>
            </a:r>
            <a:endParaRPr sz="2400">
              <a:latin typeface="Times New Roman"/>
              <a:cs typeface="Times New Roman"/>
            </a:endParaRPr>
          </a:p>
          <a:p>
            <a:pPr marL="229870" indent="-226695" algn="ctr">
              <a:lnSpc>
                <a:spcPct val="100000"/>
              </a:lnSpc>
              <a:spcBef>
                <a:spcPts val="135"/>
              </a:spcBef>
              <a:buAutoNum type="arabicPlain" startAt="2"/>
              <a:tabLst>
                <a:tab pos="229870" algn="l"/>
              </a:tabLst>
            </a:pP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вариант</a:t>
            </a:r>
            <a:r>
              <a:rPr sz="24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(для</a:t>
            </a:r>
            <a:r>
              <a:rPr sz="24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1F5F"/>
                </a:solidFill>
                <a:latin typeface="Times New Roman"/>
                <a:cs typeface="Times New Roman"/>
              </a:rPr>
              <a:t>подгрупповой</a:t>
            </a:r>
            <a:r>
              <a:rPr sz="2400" i="1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работы)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ts val="2450"/>
              </a:lnSpc>
              <a:spcBef>
                <a:spcPts val="140"/>
              </a:spcBef>
              <a:tabLst>
                <a:tab pos="1220470" algn="l"/>
                <a:tab pos="2115185" algn="l"/>
                <a:tab pos="3759835" algn="l"/>
                <a:tab pos="5534025" algn="l"/>
                <a:tab pos="7068820" algn="l"/>
                <a:tab pos="8308340" algn="l"/>
                <a:tab pos="9518015" algn="l"/>
                <a:tab pos="10914380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Четверо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детей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выполняют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инструкцию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взрослого.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ребенок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выбирает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12700" marR="5715">
              <a:lnSpc>
                <a:spcPct val="70000"/>
              </a:lnSpc>
              <a:spcBef>
                <a:spcPts val="434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прикрепляет</a:t>
            </a:r>
            <a:r>
              <a:rPr sz="2400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краю</a:t>
            </a:r>
            <a:r>
              <a:rPr sz="24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соответствующей</a:t>
            </a:r>
            <a:r>
              <a:rPr sz="2400" spc="229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4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того</a:t>
            </a:r>
            <a:r>
              <a:rPr sz="24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цвета,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который</a:t>
            </a:r>
            <a:r>
              <a:rPr sz="24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ему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назвал</a:t>
            </a:r>
            <a:r>
              <a:rPr sz="24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педагог.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донышке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коробки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Огонек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горит.</a:t>
            </a:r>
            <a:endParaRPr sz="2400">
              <a:latin typeface="Times New Roman"/>
              <a:cs typeface="Times New Roman"/>
            </a:endParaRPr>
          </a:p>
          <a:p>
            <a:pPr marL="4031615" marR="4024629" algn="ctr">
              <a:lnSpc>
                <a:spcPts val="3020"/>
              </a:lnSpc>
              <a:spcBef>
                <a:spcPts val="120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Какие</a:t>
            </a:r>
            <a:r>
              <a:rPr sz="2400" spc="-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брать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прищепки,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Он</a:t>
            </a:r>
            <a:r>
              <a:rPr sz="24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нам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говорит.</a:t>
            </a:r>
            <a:endParaRPr sz="2400">
              <a:latin typeface="Times New Roman"/>
              <a:cs typeface="Times New Roman"/>
            </a:endParaRPr>
          </a:p>
          <a:p>
            <a:pPr marL="4088129" marR="4081779" algn="ctr">
              <a:lnSpc>
                <a:spcPts val="3010"/>
              </a:lnSpc>
              <a:spcBef>
                <a:spcPts val="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Ты</a:t>
            </a:r>
            <a:r>
              <a:rPr sz="24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выбирай,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не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путай, Внимательно</a:t>
            </a:r>
            <a:r>
              <a:rPr sz="24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смотри,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Такую</a:t>
            </a:r>
            <a:r>
              <a:rPr sz="24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же</a:t>
            </a:r>
            <a:r>
              <a:rPr sz="24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цвету</a:t>
            </a:r>
            <a:r>
              <a:rPr sz="24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прищепку</a:t>
            </a:r>
            <a:r>
              <a:rPr sz="2400" spc="-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прикрепи.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6796" rIns="0" bIns="0" rtlCol="0">
            <a:spAutoFit/>
          </a:bodyPr>
          <a:lstStyle/>
          <a:p>
            <a:pPr marL="66040">
              <a:lnSpc>
                <a:spcPts val="203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4628</Words>
  <Application>Microsoft Office PowerPoint</Application>
  <PresentationFormat>Произвольный</PresentationFormat>
  <Paragraphs>782</Paragraphs>
  <Slides>57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Office Theme</vt:lpstr>
      <vt:lpstr>ИГРЫ С ПРИЩЕПКАМИ Игровые упражнения для развития мелкой моторики с речевым сопровождением</vt:lpstr>
      <vt:lpstr>Исходное положение для каждого упражнения: согнутая в локте рука стоит на столе. Прищепка удерживается указа­тельным и большим пальцами параллельно столешнице. Ритмичное открывание и закрывание прищепки по ходу проговаривания текста.</vt:lpstr>
      <vt:lpstr>Презентация PowerPoint</vt:lpstr>
      <vt:lpstr>Презентация PowerPoint</vt:lpstr>
      <vt:lpstr>Презентация PowerPoint</vt:lpstr>
      <vt:lpstr>В следующих упражнениях задействованы обе руки взрослого, которые ритмично</vt:lpstr>
      <vt:lpstr>Презентация PowerPoint</vt:lpstr>
      <vt:lpstr>Сенсорные игровые упражнения с использованием прищепок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Игровые упражнения на развитие творческого воображения дошкольников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Игровые упражнения для расширения и активизации словаря по теме</vt:lpstr>
      <vt:lpstr>Презентация PowerPoint</vt:lpstr>
      <vt:lpstr>Презентация PowerPoint</vt:lpstr>
      <vt:lpstr>Курица и цыплята</vt:lpstr>
      <vt:lpstr>Игры-драматизации с детьми старшего дошкольного возраста</vt:lpstr>
      <vt:lpstr>Презентация PowerPoint</vt:lpstr>
      <vt:lpstr>Презентация PowerPoint</vt:lpstr>
      <vt:lpstr>Следующие тексты познакомят детей с повадками разных животных, а также будут способствовать развитию интонационной выразительности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Логопедические игры</vt:lpstr>
      <vt:lpstr>Презентация PowerPoint</vt:lpstr>
      <vt:lpstr>Презентация PowerPoint</vt:lpstr>
      <vt:lpstr>Презентация PowerPoint</vt:lpstr>
      <vt:lpstr>Презентация PowerPoint</vt:lpstr>
      <vt:lpstr>Магазин игрушек</vt:lpstr>
      <vt:lpstr>На тот же звук</vt:lpstr>
      <vt:lpstr>Новые слова</vt:lpstr>
      <vt:lpstr>Выбери посуду</vt:lpstr>
      <vt:lpstr>Презентация PowerPoint</vt:lpstr>
      <vt:lpstr>Сороки</vt:lpstr>
      <vt:lpstr>Презентация PowerPoint</vt:lpstr>
      <vt:lpstr>Игровые упражнения для автоматизации произношений звуков в стихотворных текстах-диалогах</vt:lpstr>
      <vt:lpstr>Звуки [с], [с’]</vt:lpstr>
      <vt:lpstr>Звук [ч]</vt:lpstr>
      <vt:lpstr>Звук [Ц]</vt:lpstr>
      <vt:lpstr>Звук [ж]</vt:lpstr>
      <vt:lpstr>Звук [л]</vt:lpstr>
      <vt:lpstr>Различение звуков [р]-[р’]</vt:lpstr>
      <vt:lpstr>Различение звуков [р]-[л]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С ПРИЩЕПКАМИ Игровые упражнения для развития мелкой моторики с речевым сопровождением</dc:title>
  <cp:lastModifiedBy>Привет</cp:lastModifiedBy>
  <cp:revision>1</cp:revision>
  <dcterms:created xsi:type="dcterms:W3CDTF">2024-08-23T10:00:51Z</dcterms:created>
  <dcterms:modified xsi:type="dcterms:W3CDTF">2024-08-25T18:57:59Z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2024-08-23T00:00:00Z</vt:filetime>
  </property>
  <property fmtid="{D5CDD505-2E9C-101B-9397-08002B2CF9AE}" pid="3" name="Creator">
    <vt:lpwstr>Samsung Electronics</vt:lpwstr>
  </property>
  <property fmtid="{D5CDD505-2E9C-101B-9397-08002B2CF9AE}" pid="4" name="LastSaved">
    <vt:filetime>2024-08-23T00:00:00Z</vt:filetime>
  </property>
  <property fmtid="{D5CDD505-2E9C-101B-9397-08002B2CF9AE}" pid="5" name="Producer">
    <vt:lpwstr>Samsung Electronics</vt:lpwstr>
  </property>
</Properties>
</file>