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9906000" cy="6858000" type="A4"/>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62" y="-10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6"/>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39"/>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0" y="274639"/>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1"/>
            <a:ext cx="84201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26.04.2023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26.04.2023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26.04.2023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006"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0"/>
            <a:ext cx="59436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26.04.2023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26.04.2023</a:t>
            </a:fld>
            <a:endParaRPr lang="ru-RU"/>
          </a:p>
        </p:txBody>
      </p:sp>
      <p:sp>
        <p:nvSpPr>
          <p:cNvPr id="5" name="Нижний колонтитул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639" y="0"/>
            <a:ext cx="11809312" cy="6957392"/>
          </a:xfrm>
          <a:prstGeom prst="rect">
            <a:avLst/>
          </a:prstGeom>
        </p:spPr>
      </p:pic>
      <p:sp>
        <p:nvSpPr>
          <p:cNvPr id="3" name="Прямоугольник 2"/>
          <p:cNvSpPr/>
          <p:nvPr/>
        </p:nvSpPr>
        <p:spPr>
          <a:xfrm>
            <a:off x="-44777" y="11659"/>
            <a:ext cx="10713640" cy="7048083"/>
          </a:xfrm>
          <a:prstGeom prst="rect">
            <a:avLst/>
          </a:prstGeom>
        </p:spPr>
        <p:txBody>
          <a:bodyPr wrap="square">
            <a:spAutoFit/>
          </a:bodyPr>
          <a:lstStyle/>
          <a:p>
            <a:pPr algn="ctr"/>
            <a:r>
              <a:rPr lang="ru-RU" sz="2800" b="1" dirty="0">
                <a:solidFill>
                  <a:schemeClr val="bg1">
                    <a:lumMod val="95000"/>
                  </a:schemeClr>
                </a:solidFill>
                <a:latin typeface="Times New Roman" panose="02020603050405020304" pitchFamily="18" charset="0"/>
                <a:cs typeface="Times New Roman" panose="02020603050405020304" pitchFamily="18" charset="0"/>
              </a:rPr>
              <a:t>Творческий отчет педагога по теме: «Театрализованная деятельность дошкольников»</a:t>
            </a:r>
          </a:p>
          <a:p>
            <a:pPr algn="r"/>
            <a:r>
              <a:rPr lang="ru-RU" sz="2800" b="1" dirty="0">
                <a:solidFill>
                  <a:schemeClr val="bg1"/>
                </a:solidFill>
                <a:latin typeface="Times New Roman" panose="02020603050405020304" pitchFamily="18" charset="0"/>
                <a:cs typeface="Times New Roman" panose="02020603050405020304" pitchFamily="18" charset="0"/>
              </a:rPr>
              <a:t>                                                                         </a:t>
            </a:r>
            <a:r>
              <a:rPr lang="ru-RU" b="1" dirty="0">
                <a:solidFill>
                  <a:schemeClr val="bg1"/>
                </a:solidFill>
                <a:latin typeface="Times New Roman" panose="02020603050405020304" pitchFamily="18" charset="0"/>
                <a:cs typeface="Times New Roman" panose="02020603050405020304" pitchFamily="18" charset="0"/>
              </a:rPr>
              <a:t>“Театр – это волшебный мир.</a:t>
            </a:r>
          </a:p>
          <a:p>
            <a:pPr algn="r"/>
            <a:r>
              <a:rPr lang="ru-RU" b="1" dirty="0">
                <a:solidFill>
                  <a:schemeClr val="bg1"/>
                </a:solidFill>
                <a:latin typeface="Times New Roman" panose="02020603050405020304" pitchFamily="18" charset="0"/>
                <a:cs typeface="Times New Roman" panose="02020603050405020304" pitchFamily="18" charset="0"/>
              </a:rPr>
              <a:t>Он дает уроки красоты, морали</a:t>
            </a:r>
          </a:p>
          <a:p>
            <a:pPr algn="r"/>
            <a:r>
              <a:rPr lang="ru-RU" b="1" dirty="0">
                <a:solidFill>
                  <a:schemeClr val="bg1"/>
                </a:solidFill>
                <a:latin typeface="Times New Roman" panose="02020603050405020304" pitchFamily="18" charset="0"/>
                <a:cs typeface="Times New Roman" panose="02020603050405020304" pitchFamily="18" charset="0"/>
              </a:rPr>
              <a:t>                                                                              и нравственности.</a:t>
            </a:r>
          </a:p>
          <a:p>
            <a:pPr algn="r"/>
            <a:r>
              <a:rPr lang="ru-RU" b="1" dirty="0">
                <a:solidFill>
                  <a:schemeClr val="bg1"/>
                </a:solidFill>
                <a:latin typeface="Times New Roman" panose="02020603050405020304" pitchFamily="18" charset="0"/>
                <a:cs typeface="Times New Roman" panose="02020603050405020304" pitchFamily="18" charset="0"/>
              </a:rPr>
              <a:t>А чем они богаче, тем успешнее</a:t>
            </a:r>
          </a:p>
          <a:p>
            <a:pPr algn="r"/>
            <a:r>
              <a:rPr lang="ru-RU" b="1" dirty="0">
                <a:solidFill>
                  <a:schemeClr val="bg1"/>
                </a:solidFill>
                <a:latin typeface="Times New Roman" panose="02020603050405020304" pitchFamily="18" charset="0"/>
                <a:cs typeface="Times New Roman" panose="02020603050405020304" pitchFamily="18" charset="0"/>
              </a:rPr>
              <a:t>                                                                                                                                   идет развитие духовного мира детей…”</a:t>
            </a:r>
          </a:p>
          <a:p>
            <a:pPr algn="r"/>
            <a:r>
              <a:rPr lang="ru-RU" b="1" dirty="0">
                <a:solidFill>
                  <a:schemeClr val="bg1"/>
                </a:solidFill>
                <a:latin typeface="Times New Roman" panose="02020603050405020304" pitchFamily="18" charset="0"/>
                <a:cs typeface="Times New Roman" panose="02020603050405020304" pitchFamily="18" charset="0"/>
              </a:rPr>
              <a:t>(Б. М. Теплов) </a:t>
            </a:r>
          </a:p>
          <a:p>
            <a:r>
              <a:rPr lang="ru-RU" sz="2000" dirty="0">
                <a:latin typeface="Times New Roman" panose="02020603050405020304" pitchFamily="18" charset="0"/>
                <a:cs typeface="Times New Roman" panose="02020603050405020304" pitchFamily="18" charset="0"/>
              </a:rPr>
              <a:t> </a:t>
            </a:r>
            <a:r>
              <a:rPr lang="ru-RU" sz="2000" dirty="0" smtClean="0">
                <a:latin typeface="Times New Roman" panose="02020603050405020304" pitchFamily="18" charset="0"/>
                <a:cs typeface="Times New Roman" panose="02020603050405020304" pitchFamily="18" charset="0"/>
              </a:rPr>
              <a:t>       Стаж </a:t>
            </a:r>
            <a:r>
              <a:rPr lang="ru-RU" sz="2000" dirty="0">
                <a:latin typeface="Times New Roman" panose="02020603050405020304" pitchFamily="18" charset="0"/>
                <a:cs typeface="Times New Roman" panose="02020603050405020304" pitchFamily="18" charset="0"/>
              </a:rPr>
              <a:t>моей работы в детском саду «Чебурашка» составляет 16 лет.  Я работала воспитателем на разных  возрастных группах.</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С детьми ставила небольшие театральные  постановки, экологические сказки, читали художественную литературу,  играли в  театрализованные игры.  Работая  воспитателем на группе разработала программу по дополнительному образованию «Театрализованная деятельность.  .</a:t>
            </a:r>
          </a:p>
          <a:p>
            <a:r>
              <a:rPr lang="ru-RU" sz="2000" dirty="0">
                <a:latin typeface="Times New Roman" panose="02020603050405020304" pitchFamily="18" charset="0"/>
                <a:cs typeface="Times New Roman" panose="02020603050405020304" pitchFamily="18" charset="0"/>
              </a:rPr>
              <a:t>Театр имеет огромное значение в воспитании ребенка. Детский театр – уникальное место, где создана особая атмосфера сказки. Попав туда, малыш искренне верит в происходящее на сцене, полностью растворяясь в театральном действии, воспринимая игру артистов, как самую настоящую реальность. Ребенок иногда настолько сопереживает героям сказки, подражает мимике, голосовым интонациям, движениям актеров.  При просмотре спектакля более активно развивается речь малыша. Вследствие положительного эмоционального настроя, появляющегося во время спектакля, ребенок легко усваивает новые модели поведения, достойные подражания, а действия отрицательных героев воспринимает адекватно ситуации.</a:t>
            </a:r>
          </a:p>
        </p:txBody>
      </p:sp>
    </p:spTree>
    <p:extLst>
      <p:ext uri="{BB962C8B-B14F-4D97-AF65-F5344CB8AC3E}">
        <p14:creationId xmlns:p14="http://schemas.microsoft.com/office/powerpoint/2010/main" val="11542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639" y="0"/>
            <a:ext cx="11809312" cy="6957392"/>
          </a:xfrm>
          <a:prstGeom prst="rect">
            <a:avLst/>
          </a:prstGeom>
        </p:spPr>
      </p:pic>
      <p:pic>
        <p:nvPicPr>
          <p:cNvPr id="3" name="Рисунок 2"/>
          <p:cNvPicPr>
            <a:picLocks noChangeAspect="1"/>
          </p:cNvPicPr>
          <p:nvPr/>
        </p:nvPicPr>
        <p:blipFill rotWithShape="1">
          <a:blip r:embed="rId3" cstate="print">
            <a:extLst>
              <a:ext uri="{28A0092B-C50C-407E-A947-70E740481C1C}">
                <a14:useLocalDpi xmlns:a14="http://schemas.microsoft.com/office/drawing/2010/main" val="0"/>
              </a:ext>
            </a:extLst>
          </a:blip>
          <a:srcRect l="9082" r="8734"/>
          <a:stretch/>
        </p:blipFill>
        <p:spPr>
          <a:xfrm>
            <a:off x="2720751" y="116632"/>
            <a:ext cx="4956167" cy="2713771"/>
          </a:xfrm>
          <a:prstGeom prst="round2DiagRect">
            <a:avLst>
              <a:gd name="adj1" fmla="val 16667"/>
              <a:gd name="adj2" fmla="val 0"/>
            </a:avLst>
          </a:prstGeom>
          <a:ln w="88900" cap="sq">
            <a:solidFill>
              <a:schemeClr val="accent2">
                <a:lumMod val="75000"/>
              </a:schemeClr>
            </a:solidFill>
            <a:miter lim="800000"/>
          </a:ln>
          <a:effectLst>
            <a:outerShdw blurRad="254000" algn="tl" rotWithShape="0">
              <a:srgbClr val="000000">
                <a:alpha val="43000"/>
              </a:srgbClr>
            </a:outerShdw>
          </a:effectLst>
        </p:spPr>
      </p:pic>
      <p:sp>
        <p:nvSpPr>
          <p:cNvPr id="4" name="Прямоугольник 3"/>
          <p:cNvSpPr/>
          <p:nvPr/>
        </p:nvSpPr>
        <p:spPr>
          <a:xfrm>
            <a:off x="1490421" y="2741699"/>
            <a:ext cx="7416825" cy="4093428"/>
          </a:xfrm>
          <a:prstGeom prst="rect">
            <a:avLst/>
          </a:prstGeom>
        </p:spPr>
        <p:txBody>
          <a:bodyPr wrap="square">
            <a:spAutoFit/>
          </a:bodyPr>
          <a:lstStyle/>
          <a:p>
            <a:r>
              <a:rPr lang="ru-RU" sz="2000" b="1" dirty="0">
                <a:latin typeface="Times New Roman" panose="02020603050405020304" pitchFamily="18" charset="0"/>
                <a:cs typeface="Times New Roman" panose="02020603050405020304" pitchFamily="18" charset="0"/>
              </a:rPr>
              <a:t>Вместе с детьми старшей-подготовительной группы мы поставили  постановку сказки «Заяц и ёж, детям очень нравится исполнять роли героев. Распределение ролей  происходит в зависимости от желания и способностей детей,  или роль подбираю сама - по характеру ребенка, его возможности сыграть того или иного героя. Изготовление кукол и репетиция, немного переживаний, что вдруг не получится роль и вот мы за театрализованной фирмой и дети творят сказку для малышей нашего детского сада. В роли Ежа-Веретнов Дима, Ежиха-Громова Даша, Заяц- Кочетов Семён, другие дети старшей группы, то же были задействованы в постановке Лебедев Ваня, Пудова Катя, Летунова Ксюша.</a:t>
            </a:r>
          </a:p>
        </p:txBody>
      </p:sp>
    </p:spTree>
    <p:extLst>
      <p:ext uri="{BB962C8B-B14F-4D97-AF65-F5344CB8AC3E}">
        <p14:creationId xmlns:p14="http://schemas.microsoft.com/office/powerpoint/2010/main" val="187023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a:extLst>
              <a:ext uri="{28A0092B-C50C-407E-A947-70E740481C1C}">
                <a14:useLocalDpi xmlns:a14="http://schemas.microsoft.com/office/drawing/2010/main" val="0"/>
              </a:ext>
            </a:extLst>
          </a:blip>
          <a:srcRect l="6839" r="9277"/>
          <a:stretch/>
        </p:blipFill>
        <p:spPr>
          <a:xfrm>
            <a:off x="0" y="0"/>
            <a:ext cx="9906000" cy="6957392"/>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3040" y="94319"/>
            <a:ext cx="4378433" cy="1970295"/>
          </a:xfrm>
          <a:prstGeom prst="rect">
            <a:avLst/>
          </a:prstGeom>
        </p:spPr>
      </p:pic>
      <p:pic>
        <p:nvPicPr>
          <p:cNvPr id="5" name="Рисунок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0472" y="67832"/>
            <a:ext cx="4412093" cy="1985442"/>
          </a:xfrm>
          <a:prstGeom prst="rect">
            <a:avLst/>
          </a:prstGeom>
        </p:spPr>
      </p:pic>
      <p:sp>
        <p:nvSpPr>
          <p:cNvPr id="6" name="Прямоугольник 5"/>
          <p:cNvSpPr/>
          <p:nvPr/>
        </p:nvSpPr>
        <p:spPr>
          <a:xfrm>
            <a:off x="200471" y="2107358"/>
            <a:ext cx="9491001" cy="5078313"/>
          </a:xfrm>
          <a:prstGeom prst="rect">
            <a:avLst/>
          </a:prstGeom>
        </p:spPr>
        <p:txBody>
          <a:bodyPr wrap="square">
            <a:spAutoFit/>
          </a:bodyPr>
          <a:lstStyle/>
          <a:p>
            <a:r>
              <a:rPr lang="ru-RU" dirty="0"/>
              <a:t> </a:t>
            </a:r>
            <a:r>
              <a:rPr lang="ru-RU" sz="2000" dirty="0">
                <a:latin typeface="Times New Roman" panose="02020603050405020304" pitchFamily="18" charset="0"/>
                <a:cs typeface="Times New Roman" panose="02020603050405020304" pitchFamily="18" charset="0"/>
              </a:rPr>
              <a:t>Малышам очень понравилась сказка, было забавно и весело. В конце нашей постановки мы для наших зрителей спели весёлую и замечательную песенку «Воздушные шары»</a:t>
            </a:r>
          </a:p>
          <a:p>
            <a:r>
              <a:rPr lang="ru-RU" sz="2000" dirty="0">
                <a:latin typeface="Times New Roman" panose="02020603050405020304" pitchFamily="18" charset="0"/>
                <a:cs typeface="Times New Roman" panose="02020603050405020304" pitchFamily="18" charset="0"/>
              </a:rPr>
              <a:t>             Практика подтверждает, что театрально-игровая деятельность – это важнейшее средство развития активности и творчества детей. </a:t>
            </a:r>
          </a:p>
          <a:p>
            <a:r>
              <a:rPr lang="ru-RU" sz="2000" dirty="0">
                <a:latin typeface="Times New Roman" panose="02020603050405020304" pitchFamily="18" charset="0"/>
                <a:cs typeface="Times New Roman" panose="02020603050405020304" pitchFamily="18" charset="0"/>
              </a:rPr>
              <a:t>Быть творческим – значит искать и создавать то, что не встречалось в прошлом опыте, индивидуальном и общественном. Творчество – это совершенствование самого себя, прежде всего - в духовной сфере. Как же разбудить в детях интерес к миру и самим себе? Как заставить их душу трудиться? Как сделать творческую деятельность необходимой частью жизни? В мире, насыщенном информацией разного рода, душа просит сказки, чуда, ощущения беззаботного детства, а это может дать только театр.   </a:t>
            </a:r>
          </a:p>
          <a:p>
            <a:pPr algn="ctr"/>
            <a:r>
              <a:rPr lang="ru-RU" sz="2400" b="1" dirty="0"/>
              <a:t> </a:t>
            </a:r>
            <a:r>
              <a:rPr lang="ru-RU" sz="2400" b="1" dirty="0" smtClean="0"/>
              <a:t>Огромное </a:t>
            </a:r>
            <a:r>
              <a:rPr lang="ru-RU" sz="2400" b="1" dirty="0"/>
              <a:t>спасибо родителям в помощи разучивание ролей для нашей постановке</a:t>
            </a:r>
            <a:endParaRPr lang="ru-RU" sz="2400" dirty="0"/>
          </a:p>
          <a:p>
            <a:pPr algn="r"/>
            <a:r>
              <a:rPr lang="ru-RU" b="1" dirty="0"/>
              <a:t>Написала Нагибина О.Г..</a:t>
            </a:r>
            <a:endParaRPr lang="ru-RU" dirty="0"/>
          </a:p>
          <a:p>
            <a:endParaRPr lang="ru-RU" dirty="0"/>
          </a:p>
        </p:txBody>
      </p:sp>
    </p:spTree>
    <p:extLst>
      <p:ext uri="{BB962C8B-B14F-4D97-AF65-F5344CB8AC3E}">
        <p14:creationId xmlns:p14="http://schemas.microsoft.com/office/powerpoint/2010/main" val="3180204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957392"/>
          </a:xfrm>
          <a:prstGeom prst="rect">
            <a:avLst/>
          </a:prstGeom>
        </p:spPr>
      </p:pic>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98344" y="1364218"/>
            <a:ext cx="6853061" cy="2856870"/>
          </a:xfrm>
          <a:prstGeom prst="rect">
            <a:avLst/>
          </a:prstGeom>
        </p:spPr>
      </p:pic>
    </p:spTree>
    <p:extLst>
      <p:ext uri="{BB962C8B-B14F-4D97-AF65-F5344CB8AC3E}">
        <p14:creationId xmlns:p14="http://schemas.microsoft.com/office/powerpoint/2010/main" val="28527975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444</Words>
  <Application>Microsoft Office PowerPoint</Application>
  <PresentationFormat>Лист A4 (210x297 мм)</PresentationFormat>
  <Paragraphs>15</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1</cp:lastModifiedBy>
  <cp:revision>3</cp:revision>
  <dcterms:created xsi:type="dcterms:W3CDTF">2023-04-26T07:55:38Z</dcterms:created>
  <dcterms:modified xsi:type="dcterms:W3CDTF">2023-04-26T10:10:35Z</dcterms:modified>
</cp:coreProperties>
</file>