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578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309" cy="10690860"/>
          </a:xfrm>
          <a:custGeom>
            <a:avLst/>
            <a:gdLst/>
            <a:ahLst/>
            <a:cxnLst/>
            <a:rect l="l" t="t" r="r" b="b"/>
            <a:pathLst>
              <a:path w="7560309" h="10690860">
                <a:moveTo>
                  <a:pt x="7560309" y="0"/>
                </a:moveTo>
                <a:lnTo>
                  <a:pt x="0" y="0"/>
                </a:lnTo>
                <a:lnTo>
                  <a:pt x="0" y="10690860"/>
                </a:lnTo>
                <a:lnTo>
                  <a:pt x="7560309" y="10690860"/>
                </a:lnTo>
                <a:lnTo>
                  <a:pt x="7560309" y="0"/>
                </a:lnTo>
                <a:close/>
              </a:path>
            </a:pathLst>
          </a:custGeom>
          <a:solidFill>
            <a:srgbClr val="F9B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ratings.7ya.ru/babyfood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7512" y="914399"/>
            <a:ext cx="6318250" cy="1040130"/>
          </a:xfrm>
          <a:custGeom>
            <a:avLst/>
            <a:gdLst/>
            <a:ahLst/>
            <a:cxnLst/>
            <a:rect l="l" t="t" r="r" b="b"/>
            <a:pathLst>
              <a:path w="6318250" h="1040130">
                <a:moveTo>
                  <a:pt x="6318250" y="747026"/>
                </a:moveTo>
                <a:lnTo>
                  <a:pt x="0" y="747026"/>
                </a:lnTo>
                <a:lnTo>
                  <a:pt x="0" y="1039622"/>
                </a:lnTo>
                <a:lnTo>
                  <a:pt x="6318250" y="1039622"/>
                </a:lnTo>
                <a:lnTo>
                  <a:pt x="6318250" y="747026"/>
                </a:lnTo>
                <a:close/>
              </a:path>
              <a:path w="6318250" h="1040130">
                <a:moveTo>
                  <a:pt x="6318250" y="0"/>
                </a:moveTo>
                <a:lnTo>
                  <a:pt x="0" y="0"/>
                </a:lnTo>
                <a:lnTo>
                  <a:pt x="0" y="204177"/>
                </a:lnTo>
                <a:lnTo>
                  <a:pt x="0" y="455930"/>
                </a:lnTo>
                <a:lnTo>
                  <a:pt x="0" y="747014"/>
                </a:lnTo>
                <a:lnTo>
                  <a:pt x="6318250" y="747014"/>
                </a:lnTo>
                <a:lnTo>
                  <a:pt x="6318250" y="455930"/>
                </a:lnTo>
                <a:lnTo>
                  <a:pt x="6318250" y="204216"/>
                </a:lnTo>
                <a:lnTo>
                  <a:pt x="6318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6605" y="1339341"/>
            <a:ext cx="4559300" cy="62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45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КОНСУЛЬТАЦИЯ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РОДИТЕЛЕЙ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ts val="2345"/>
              </a:lnSpc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«В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здоровой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семье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здоровые дети»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0582" y="505369"/>
            <a:ext cx="6951345" cy="10086975"/>
            <a:chOff x="304800" y="303910"/>
            <a:chExt cx="6951345" cy="10086975"/>
          </a:xfrm>
        </p:grpSpPr>
        <p:sp>
          <p:nvSpPr>
            <p:cNvPr id="5" name="object 5"/>
            <p:cNvSpPr/>
            <p:nvPr/>
          </p:nvSpPr>
          <p:spPr>
            <a:xfrm>
              <a:off x="667512" y="1954021"/>
              <a:ext cx="6318250" cy="7713980"/>
            </a:xfrm>
            <a:custGeom>
              <a:avLst/>
              <a:gdLst/>
              <a:ahLst/>
              <a:cxnLst/>
              <a:rect l="l" t="t" r="r" b="b"/>
              <a:pathLst>
                <a:path w="6318250" h="7713980">
                  <a:moveTo>
                    <a:pt x="6318250" y="4818075"/>
                  </a:moveTo>
                  <a:lnTo>
                    <a:pt x="0" y="4818075"/>
                  </a:lnTo>
                  <a:lnTo>
                    <a:pt x="0" y="7713929"/>
                  </a:lnTo>
                  <a:lnTo>
                    <a:pt x="6318250" y="7713929"/>
                  </a:lnTo>
                  <a:lnTo>
                    <a:pt x="6318250" y="4818075"/>
                  </a:lnTo>
                  <a:close/>
                </a:path>
                <a:path w="6318250" h="7713980">
                  <a:moveTo>
                    <a:pt x="6318250" y="0"/>
                  </a:moveTo>
                  <a:lnTo>
                    <a:pt x="0" y="0"/>
                  </a:lnTo>
                  <a:lnTo>
                    <a:pt x="0" y="170688"/>
                  </a:lnTo>
                  <a:lnTo>
                    <a:pt x="0" y="4476623"/>
                  </a:lnTo>
                  <a:lnTo>
                    <a:pt x="0" y="4647311"/>
                  </a:lnTo>
                  <a:lnTo>
                    <a:pt x="0" y="4817999"/>
                  </a:lnTo>
                  <a:lnTo>
                    <a:pt x="6318250" y="4817999"/>
                  </a:lnTo>
                  <a:lnTo>
                    <a:pt x="6318250" y="4647311"/>
                  </a:lnTo>
                  <a:lnTo>
                    <a:pt x="6318250" y="4476623"/>
                  </a:lnTo>
                  <a:lnTo>
                    <a:pt x="6318250" y="170688"/>
                  </a:lnTo>
                  <a:lnTo>
                    <a:pt x="6318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3058" y="2135250"/>
              <a:ext cx="5458459" cy="42945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173" y="6771131"/>
              <a:ext cx="6188709" cy="2895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303910"/>
              <a:ext cx="6951014" cy="100865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7512" y="914399"/>
            <a:ext cx="6316980" cy="6310630"/>
          </a:xfrm>
          <a:custGeom>
            <a:avLst/>
            <a:gdLst/>
            <a:ahLst/>
            <a:cxnLst/>
            <a:rect l="l" t="t" r="r" b="b"/>
            <a:pathLst>
              <a:path w="6316980" h="6310630">
                <a:moveTo>
                  <a:pt x="6316726" y="2571318"/>
                </a:moveTo>
                <a:lnTo>
                  <a:pt x="0" y="2571318"/>
                </a:lnTo>
                <a:lnTo>
                  <a:pt x="0" y="2804795"/>
                </a:lnTo>
                <a:lnTo>
                  <a:pt x="0" y="3037967"/>
                </a:lnTo>
                <a:lnTo>
                  <a:pt x="0" y="6310249"/>
                </a:lnTo>
                <a:lnTo>
                  <a:pt x="6316726" y="6310249"/>
                </a:lnTo>
                <a:lnTo>
                  <a:pt x="6316726" y="2804795"/>
                </a:lnTo>
                <a:lnTo>
                  <a:pt x="6316726" y="2571318"/>
                </a:lnTo>
                <a:close/>
              </a:path>
              <a:path w="6316980" h="6310630">
                <a:moveTo>
                  <a:pt x="6316726" y="0"/>
                </a:moveTo>
                <a:lnTo>
                  <a:pt x="0" y="0"/>
                </a:lnTo>
                <a:lnTo>
                  <a:pt x="0" y="233121"/>
                </a:lnTo>
                <a:lnTo>
                  <a:pt x="0" y="233172"/>
                </a:lnTo>
                <a:lnTo>
                  <a:pt x="0" y="2571242"/>
                </a:lnTo>
                <a:lnTo>
                  <a:pt x="6316726" y="2571242"/>
                </a:lnTo>
                <a:lnTo>
                  <a:pt x="6316726" y="233121"/>
                </a:lnTo>
                <a:lnTo>
                  <a:pt x="6316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883411"/>
            <a:ext cx="6305550" cy="63442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6985" indent="494030" algn="just">
              <a:lnSpc>
                <a:spcPct val="95900"/>
              </a:lnSpc>
              <a:spcBef>
                <a:spcPts val="175"/>
              </a:spcBef>
            </a:pPr>
            <a:r>
              <a:rPr sz="1600" b="1" spc="-5" dirty="0">
                <a:latin typeface="Times New Roman"/>
                <a:cs typeface="Times New Roman"/>
              </a:rPr>
              <a:t>«Берегите здоровье смолоду!» </a:t>
            </a:r>
            <a:r>
              <a:rPr sz="1600" spc="-5" dirty="0">
                <a:latin typeface="Times New Roman"/>
                <a:cs typeface="Times New Roman"/>
              </a:rPr>
              <a:t>- </a:t>
            </a:r>
            <a:r>
              <a:rPr sz="1600" spc="-10" dirty="0">
                <a:latin typeface="Times New Roman"/>
                <a:cs typeface="Times New Roman"/>
              </a:rPr>
              <a:t>эта </a:t>
            </a:r>
            <a:r>
              <a:rPr sz="1600" spc="-5" dirty="0">
                <a:latin typeface="Times New Roman"/>
                <a:cs typeface="Times New Roman"/>
              </a:rPr>
              <a:t>пословица имеет глубокий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смысл. Формирование здорового образа жизни </a:t>
            </a:r>
            <a:r>
              <a:rPr sz="1600" dirty="0">
                <a:latin typeface="Times New Roman"/>
                <a:cs typeface="Times New Roman"/>
              </a:rPr>
              <a:t>должно </a:t>
            </a:r>
            <a:r>
              <a:rPr sz="1600" spc="-5" dirty="0">
                <a:latin typeface="Times New Roman"/>
                <a:cs typeface="Times New Roman"/>
              </a:rPr>
              <a:t>начинаться с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рождения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ребенка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того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чтобы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человека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уже</a:t>
            </a:r>
            <a:r>
              <a:rPr sz="1600" spc="-5" dirty="0">
                <a:latin typeface="Times New Roman"/>
                <a:cs typeface="Times New Roman"/>
              </a:rPr>
              <a:t> выработалось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осознанное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отношение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 своему здоровью.</a:t>
            </a:r>
            <a:endParaRPr sz="1600">
              <a:latin typeface="Times New Roman"/>
              <a:cs typeface="Times New Roman"/>
            </a:endParaRPr>
          </a:p>
          <a:p>
            <a:pPr marL="12700" indent="449580" algn="just">
              <a:lnSpc>
                <a:spcPts val="1800"/>
              </a:lnSpc>
            </a:pPr>
            <a:r>
              <a:rPr sz="1600" spc="-5" dirty="0">
                <a:latin typeface="Times New Roman"/>
                <a:cs typeface="Times New Roman"/>
              </a:rPr>
              <a:t>Как</a:t>
            </a:r>
            <a:r>
              <a:rPr sz="1600" spc="11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правило,</a:t>
            </a:r>
            <a:r>
              <a:rPr sz="1600" spc="11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</a:t>
            </a:r>
            <a:r>
              <a:rPr sz="1600" spc="11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взрослых</a:t>
            </a:r>
            <a:r>
              <a:rPr sz="1600" spc="11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возникает</a:t>
            </a:r>
            <a:r>
              <a:rPr sz="1600" spc="11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интерес</a:t>
            </a:r>
            <a:r>
              <a:rPr sz="1600" spc="11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</a:t>
            </a:r>
            <a:r>
              <a:rPr sz="1600" spc="11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проблеме</a:t>
            </a:r>
            <a:endParaRPr sz="1600">
              <a:latin typeface="Times New Roman"/>
              <a:cs typeface="Times New Roman"/>
            </a:endParaRPr>
          </a:p>
          <a:p>
            <a:pPr marL="12700" marR="9525" algn="just">
              <a:lnSpc>
                <a:spcPct val="95800"/>
              </a:lnSpc>
              <a:spcBef>
                <a:spcPts val="45"/>
              </a:spcBef>
            </a:pPr>
            <a:r>
              <a:rPr sz="1600" spc="-5" dirty="0">
                <a:latin typeface="Times New Roman"/>
                <a:cs typeface="Times New Roman"/>
              </a:rPr>
              <a:t>воспитания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привычки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здоровому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образу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жизни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лишь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тогда,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когда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ребёнку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уже</a:t>
            </a:r>
            <a:r>
              <a:rPr sz="1600" spc="-5" dirty="0">
                <a:latin typeface="Times New Roman"/>
                <a:cs typeface="Times New Roman"/>
              </a:rPr>
              <a:t> требуется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психологическая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или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медицинская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помощь. </a:t>
            </a:r>
            <a:r>
              <a:rPr sz="1600" spc="-5" dirty="0">
                <a:latin typeface="Times New Roman"/>
                <a:cs typeface="Times New Roman"/>
              </a:rPr>
              <a:t> Готовность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здоровому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образу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жизни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возникает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сама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собой,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формируется у человека с ранних лет, прежде всего </a:t>
            </a:r>
            <a:r>
              <a:rPr sz="1600" spc="-10" dirty="0">
                <a:latin typeface="Times New Roman"/>
                <a:cs typeface="Times New Roman"/>
              </a:rPr>
              <a:t>внутри </a:t>
            </a:r>
            <a:r>
              <a:rPr sz="1600" spc="-5" dirty="0">
                <a:latin typeface="Times New Roman"/>
                <a:cs typeface="Times New Roman"/>
              </a:rPr>
              <a:t>семьи, в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которой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родился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воспитывался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ребенок.</a:t>
            </a:r>
            <a:endParaRPr sz="16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ts val="1850"/>
              </a:lnSpc>
              <a:spcBef>
                <a:spcPts val="35"/>
              </a:spcBef>
            </a:pPr>
            <a:r>
              <a:rPr sz="1600" b="1" spc="-5" dirty="0">
                <a:latin typeface="Times New Roman"/>
                <a:cs typeface="Times New Roman"/>
              </a:rPr>
              <a:t>«Здоровье» </a:t>
            </a:r>
            <a:r>
              <a:rPr sz="1600" spc="-5" dirty="0">
                <a:latin typeface="Times New Roman"/>
                <a:cs typeface="Times New Roman"/>
              </a:rPr>
              <a:t>- </a:t>
            </a:r>
            <a:r>
              <a:rPr sz="1600" spc="-10" dirty="0">
                <a:latin typeface="Times New Roman"/>
                <a:cs typeface="Times New Roman"/>
              </a:rPr>
              <a:t>это </a:t>
            </a:r>
            <a:r>
              <a:rPr sz="1600" spc="-5" dirty="0">
                <a:latin typeface="Times New Roman"/>
                <a:cs typeface="Times New Roman"/>
              </a:rPr>
              <a:t>состояние полного физического, психического,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духовного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социального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благополучия.</a:t>
            </a:r>
            <a:r>
              <a:rPr sz="1600" spc="475" dirty="0">
                <a:latin typeface="Times New Roman"/>
                <a:cs typeface="Times New Roman"/>
              </a:rPr>
              <a:t>  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термин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«Здоровая</a:t>
            </a:r>
            <a:r>
              <a:rPr sz="1600" b="1" spc="6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семья»</a:t>
            </a: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ts val="1745"/>
              </a:lnSpc>
            </a:pPr>
            <a:r>
              <a:rPr sz="1600" spc="-5" dirty="0">
                <a:latin typeface="Times New Roman"/>
                <a:cs typeface="Times New Roman"/>
              </a:rPr>
              <a:t>-</a:t>
            </a:r>
            <a:r>
              <a:rPr sz="1600" spc="944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это</a:t>
            </a:r>
            <a:r>
              <a:rPr sz="1600" spc="9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семья,</a:t>
            </a:r>
            <a:r>
              <a:rPr sz="1600" spc="9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которая</a:t>
            </a:r>
            <a:r>
              <a:rPr sz="1600" spc="94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ведет</a:t>
            </a:r>
            <a:r>
              <a:rPr sz="1600" spc="9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здоровый</a:t>
            </a:r>
            <a:r>
              <a:rPr sz="1600" spc="94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образ</a:t>
            </a:r>
            <a:r>
              <a:rPr sz="1600" spc="94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жизни,</a:t>
            </a:r>
            <a:r>
              <a:rPr sz="1600" spc="94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9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которой</a:t>
            </a:r>
            <a:endParaRPr sz="1600">
              <a:latin typeface="Times New Roman"/>
              <a:cs typeface="Times New Roman"/>
            </a:endParaRPr>
          </a:p>
          <a:p>
            <a:pPr marL="12700" marR="6350" algn="just">
              <a:lnSpc>
                <a:spcPct val="95900"/>
              </a:lnSpc>
              <a:spcBef>
                <a:spcPts val="35"/>
              </a:spcBef>
            </a:pPr>
            <a:r>
              <a:rPr sz="1600" spc="-5" dirty="0">
                <a:latin typeface="Times New Roman"/>
                <a:cs typeface="Times New Roman"/>
              </a:rPr>
              <a:t>присутствует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здоровый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психологический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климат,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духовная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культура,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материальный</a:t>
            </a:r>
            <a:r>
              <a:rPr sz="1600" dirty="0">
                <a:latin typeface="Times New Roman"/>
                <a:cs typeface="Times New Roman"/>
              </a:rPr>
              <a:t> достаток.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Представление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dirty="0">
                <a:latin typeface="Times New Roman"/>
                <a:cs typeface="Times New Roman"/>
              </a:rPr>
              <a:t> счастье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каждый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человек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связывает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семьёй</a:t>
            </a:r>
            <a:r>
              <a:rPr sz="1600" b="1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ts val="1839"/>
              </a:lnSpc>
              <a:spcBef>
                <a:spcPts val="45"/>
              </a:spcBef>
            </a:pPr>
            <a:r>
              <a:rPr sz="1600" b="1" spc="-5" dirty="0">
                <a:latin typeface="Times New Roman"/>
                <a:cs typeface="Times New Roman"/>
              </a:rPr>
              <a:t>Семья </a:t>
            </a:r>
            <a:r>
              <a:rPr sz="1600" spc="-5" dirty="0">
                <a:latin typeface="Times New Roman"/>
                <a:cs typeface="Times New Roman"/>
              </a:rPr>
              <a:t>- </a:t>
            </a:r>
            <a:r>
              <a:rPr sz="1600" spc="-10" dirty="0">
                <a:latin typeface="Times New Roman"/>
                <a:cs typeface="Times New Roman"/>
              </a:rPr>
              <a:t>это</a:t>
            </a:r>
            <a:r>
              <a:rPr sz="1600" spc="-5" dirty="0">
                <a:latin typeface="Times New Roman"/>
                <a:cs typeface="Times New Roman"/>
              </a:rPr>
              <a:t> опора, крепость, начало </a:t>
            </a:r>
            <a:r>
              <a:rPr sz="1600" spc="-10" dirty="0">
                <a:latin typeface="Times New Roman"/>
                <a:cs typeface="Times New Roman"/>
              </a:rPr>
              <a:t>всех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начал.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Это</a:t>
            </a:r>
            <a:r>
              <a:rPr sz="1600" spc="-5" dirty="0">
                <a:latin typeface="Times New Roman"/>
                <a:cs typeface="Times New Roman"/>
              </a:rPr>
              <a:t> - первый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коллектив</a:t>
            </a:r>
            <a:r>
              <a:rPr sz="1600" spc="6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ребёнка,</a:t>
            </a:r>
            <a:r>
              <a:rPr sz="1600" spc="6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естественная</a:t>
            </a:r>
            <a:r>
              <a:rPr sz="1600" spc="6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среда,</a:t>
            </a:r>
            <a:r>
              <a:rPr sz="1600" spc="6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где</a:t>
            </a:r>
            <a:r>
              <a:rPr sz="1600" spc="6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закладываются</a:t>
            </a:r>
            <a:r>
              <a:rPr sz="1600" spc="6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основы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839"/>
              </a:lnSpc>
              <a:spcBef>
                <a:spcPts val="5"/>
              </a:spcBef>
            </a:pPr>
            <a:r>
              <a:rPr sz="1600" spc="-5" dirty="0">
                <a:latin typeface="Times New Roman"/>
                <a:cs typeface="Times New Roman"/>
              </a:rPr>
              <a:t>будущей личности и здоровья ребенка.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Первые </a:t>
            </a:r>
            <a:r>
              <a:rPr sz="1600" spc="-5" dirty="0">
                <a:latin typeface="Times New Roman"/>
                <a:cs typeface="Times New Roman"/>
              </a:rPr>
              <a:t>впечатления у ребенка,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связанные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выполнением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определенного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действия,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черпаются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из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домашнего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бытия.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Ребенок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видит,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воспринимает,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старается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подражать</a:t>
            </a:r>
            <a:endParaRPr sz="1600">
              <a:latin typeface="Times New Roman"/>
              <a:cs typeface="Times New Roman"/>
            </a:endParaRPr>
          </a:p>
          <a:p>
            <a:pPr marL="12700" marR="8255" algn="just">
              <a:lnSpc>
                <a:spcPts val="1839"/>
              </a:lnSpc>
            </a:pP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10" dirty="0">
                <a:latin typeface="Times New Roman"/>
                <a:cs typeface="Times New Roman"/>
              </a:rPr>
              <a:t>это </a:t>
            </a:r>
            <a:r>
              <a:rPr sz="1600" spc="-5" dirty="0">
                <a:latin typeface="Times New Roman"/>
                <a:cs typeface="Times New Roman"/>
              </a:rPr>
              <a:t>действо у </a:t>
            </a:r>
            <a:r>
              <a:rPr sz="1600" spc="-10" dirty="0">
                <a:latin typeface="Times New Roman"/>
                <a:cs typeface="Times New Roman"/>
              </a:rPr>
              <a:t>него </a:t>
            </a:r>
            <a:r>
              <a:rPr sz="1600" spc="-5" dirty="0">
                <a:latin typeface="Times New Roman"/>
                <a:cs typeface="Times New Roman"/>
              </a:rPr>
              <a:t>закрепляется независимо от </a:t>
            </a:r>
            <a:r>
              <a:rPr sz="1600" spc="-10" dirty="0">
                <a:latin typeface="Times New Roman"/>
                <a:cs typeface="Times New Roman"/>
              </a:rPr>
              <a:t>его </a:t>
            </a:r>
            <a:r>
              <a:rPr sz="1600" spc="-5" dirty="0">
                <a:latin typeface="Times New Roman"/>
                <a:cs typeface="Times New Roman"/>
              </a:rPr>
              <a:t>неокрепшей воли.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Выработанные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годами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семье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привычки,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традиции,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образ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жизни,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отношение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своему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здоровью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переносятся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во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взрослую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жизнь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во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вновь</a:t>
            </a:r>
            <a:endParaRPr sz="1600">
              <a:latin typeface="Times New Roman"/>
              <a:cs typeface="Times New Roman"/>
            </a:endParaRPr>
          </a:p>
          <a:p>
            <a:pPr marL="12700" marR="7620" algn="just">
              <a:lnSpc>
                <a:spcPts val="1839"/>
              </a:lnSpc>
            </a:pPr>
            <a:r>
              <a:rPr sz="1600" spc="-5" dirty="0">
                <a:latin typeface="Times New Roman"/>
                <a:cs typeface="Times New Roman"/>
              </a:rPr>
              <a:t>созданную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семью.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Поэтому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необходимо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 самого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раннего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возраста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ценить,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беречь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укреплять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здоровье,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чтобы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личным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примером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демонстрировать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здоровый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образ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жизни.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4800" y="303910"/>
            <a:ext cx="6951345" cy="10086975"/>
            <a:chOff x="304800" y="303910"/>
            <a:chExt cx="6951345" cy="10086975"/>
          </a:xfrm>
        </p:grpSpPr>
        <p:sp>
          <p:nvSpPr>
            <p:cNvPr id="5" name="object 5"/>
            <p:cNvSpPr/>
            <p:nvPr/>
          </p:nvSpPr>
          <p:spPr>
            <a:xfrm>
              <a:off x="667512" y="7224648"/>
              <a:ext cx="6316980" cy="2333625"/>
            </a:xfrm>
            <a:custGeom>
              <a:avLst/>
              <a:gdLst/>
              <a:ahLst/>
              <a:cxnLst/>
              <a:rect l="l" t="t" r="r" b="b"/>
              <a:pathLst>
                <a:path w="6316980" h="2333625">
                  <a:moveTo>
                    <a:pt x="6316726" y="233248"/>
                  </a:moveTo>
                  <a:lnTo>
                    <a:pt x="0" y="233248"/>
                  </a:lnTo>
                  <a:lnTo>
                    <a:pt x="0" y="2333574"/>
                  </a:lnTo>
                  <a:lnTo>
                    <a:pt x="6316726" y="2333574"/>
                  </a:lnTo>
                  <a:lnTo>
                    <a:pt x="6316726" y="233248"/>
                  </a:lnTo>
                  <a:close/>
                </a:path>
                <a:path w="6316980" h="2333625">
                  <a:moveTo>
                    <a:pt x="631672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6316726" y="233172"/>
                  </a:lnTo>
                  <a:lnTo>
                    <a:pt x="63167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8135" y="7459294"/>
              <a:ext cx="5514594" cy="20977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03910"/>
              <a:ext cx="6951014" cy="100865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7512" y="914399"/>
            <a:ext cx="6318250" cy="6075680"/>
          </a:xfrm>
          <a:custGeom>
            <a:avLst/>
            <a:gdLst/>
            <a:ahLst/>
            <a:cxnLst/>
            <a:rect l="l" t="t" r="r" b="b"/>
            <a:pathLst>
              <a:path w="6318250" h="6075680">
                <a:moveTo>
                  <a:pt x="3597529" y="0"/>
                </a:moveTo>
                <a:lnTo>
                  <a:pt x="0" y="0"/>
                </a:lnTo>
                <a:lnTo>
                  <a:pt x="0" y="233121"/>
                </a:lnTo>
                <a:lnTo>
                  <a:pt x="0" y="233172"/>
                </a:lnTo>
                <a:lnTo>
                  <a:pt x="0" y="2571242"/>
                </a:lnTo>
                <a:lnTo>
                  <a:pt x="3597529" y="2571242"/>
                </a:lnTo>
                <a:lnTo>
                  <a:pt x="3597529" y="233121"/>
                </a:lnTo>
                <a:lnTo>
                  <a:pt x="3597529" y="0"/>
                </a:lnTo>
                <a:close/>
              </a:path>
              <a:path w="6318250" h="6075680">
                <a:moveTo>
                  <a:pt x="6318250" y="2571318"/>
                </a:moveTo>
                <a:lnTo>
                  <a:pt x="0" y="2571318"/>
                </a:lnTo>
                <a:lnTo>
                  <a:pt x="0" y="2804795"/>
                </a:lnTo>
                <a:lnTo>
                  <a:pt x="0" y="3037967"/>
                </a:lnTo>
                <a:lnTo>
                  <a:pt x="0" y="5842381"/>
                </a:lnTo>
                <a:lnTo>
                  <a:pt x="2506091" y="5842381"/>
                </a:lnTo>
                <a:lnTo>
                  <a:pt x="2506091" y="6075553"/>
                </a:lnTo>
                <a:lnTo>
                  <a:pt x="6316726" y="6075553"/>
                </a:lnTo>
                <a:lnTo>
                  <a:pt x="6316726" y="5842381"/>
                </a:lnTo>
                <a:lnTo>
                  <a:pt x="6316726" y="5609209"/>
                </a:lnTo>
                <a:lnTo>
                  <a:pt x="6316726" y="4673219"/>
                </a:lnTo>
                <a:lnTo>
                  <a:pt x="6318250" y="4673219"/>
                </a:lnTo>
                <a:lnTo>
                  <a:pt x="6318250" y="2804795"/>
                </a:lnTo>
                <a:lnTo>
                  <a:pt x="6318250" y="25713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121410"/>
            <a:ext cx="6306820" cy="58731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15265" marR="2932430" indent="2540" algn="ctr">
              <a:lnSpc>
                <a:spcPct val="95900"/>
              </a:lnSpc>
              <a:spcBef>
                <a:spcPts val="175"/>
              </a:spcBef>
            </a:pPr>
            <a:r>
              <a:rPr sz="1600" b="1" spc="-5" dirty="0">
                <a:latin typeface="Times New Roman"/>
                <a:cs typeface="Times New Roman"/>
              </a:rPr>
              <a:t>Основные компоненты здоровья,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позволяющие при правильном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использовании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оставаться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нашим</a:t>
            </a:r>
            <a:endParaRPr sz="1600">
              <a:latin typeface="Times New Roman"/>
              <a:cs typeface="Times New Roman"/>
            </a:endParaRPr>
          </a:p>
          <a:p>
            <a:pPr marL="27305" marR="2743200" algn="ctr">
              <a:lnSpc>
                <a:spcPts val="1850"/>
              </a:lnSpc>
              <a:spcBef>
                <a:spcPts val="35"/>
              </a:spcBef>
            </a:pPr>
            <a:r>
              <a:rPr sz="1600" b="1" spc="-10" dirty="0">
                <a:latin typeface="Times New Roman"/>
                <a:cs typeface="Times New Roman"/>
              </a:rPr>
              <a:t>детям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здоровыми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 жизнерадостными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до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глубокой старости.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2726690" indent="179705" algn="just">
              <a:lnSpc>
                <a:spcPct val="95800"/>
              </a:lnSpc>
              <a:buAutoNum type="arabicPeriod"/>
              <a:tabLst>
                <a:tab pos="516255" algn="l"/>
              </a:tabLst>
            </a:pPr>
            <a:r>
              <a:rPr sz="1600" b="1" spc="-10" dirty="0">
                <a:latin typeface="Times New Roman"/>
                <a:cs typeface="Times New Roman"/>
              </a:rPr>
              <a:t>Режим</a:t>
            </a:r>
            <a:r>
              <a:rPr sz="1600" b="1" spc="-5" dirty="0">
                <a:latin typeface="Times New Roman"/>
                <a:cs typeface="Times New Roman"/>
              </a:rPr>
              <a:t> дня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-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это</a:t>
            </a:r>
            <a:r>
              <a:rPr sz="1600" spc="-5" dirty="0">
                <a:latin typeface="Times New Roman"/>
                <a:cs typeface="Times New Roman"/>
              </a:rPr>
              <a:t> чередование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различных видов деятельности, отдыха,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сна,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питания,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пребывания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dirty="0">
                <a:latin typeface="Times New Roman"/>
                <a:cs typeface="Times New Roman"/>
              </a:rPr>
              <a:t> воздухе,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которое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должно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соответствовать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800"/>
              </a:lnSpc>
              <a:spcBef>
                <a:spcPts val="10"/>
              </a:spcBef>
            </a:pPr>
            <a:r>
              <a:rPr sz="1600" spc="-5" dirty="0">
                <a:latin typeface="Times New Roman"/>
                <a:cs typeface="Times New Roman"/>
              </a:rPr>
              <a:t>возрастным особенностям детей. Домашний режим в выходные должен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соответствовать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режиму</a:t>
            </a:r>
            <a:r>
              <a:rPr sz="1600" dirty="0">
                <a:latin typeface="Times New Roman"/>
                <a:cs typeface="Times New Roman"/>
              </a:rPr>
              <a:t> дошкольного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учреждения.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Установленный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распорядок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следует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нарушать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без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серьезной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причины.</a:t>
            </a:r>
            <a:r>
              <a:rPr sz="1600" dirty="0">
                <a:latin typeface="Times New Roman"/>
                <a:cs typeface="Times New Roman"/>
              </a:rPr>
              <a:t> Опыт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показывает,</a:t>
            </a:r>
            <a:r>
              <a:rPr sz="1600" dirty="0">
                <a:latin typeface="Times New Roman"/>
                <a:cs typeface="Times New Roman"/>
              </a:rPr>
              <a:t> что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неуклонное</a:t>
            </a:r>
            <a:r>
              <a:rPr sz="1600" spc="-5" dirty="0">
                <a:latin typeface="Times New Roman"/>
                <a:cs typeface="Times New Roman"/>
              </a:rPr>
              <a:t> соблюдение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установленного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распорядка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изо </a:t>
            </a:r>
            <a:r>
              <a:rPr sz="1600" spc="-5" dirty="0">
                <a:latin typeface="Times New Roman"/>
                <a:cs typeface="Times New Roman"/>
              </a:rPr>
              <a:t>дня в день </a:t>
            </a:r>
            <a:r>
              <a:rPr sz="1600" spc="-10" dirty="0">
                <a:latin typeface="Times New Roman"/>
                <a:cs typeface="Times New Roman"/>
              </a:rPr>
              <a:t>постепенно </a:t>
            </a:r>
            <a:r>
              <a:rPr sz="1600" spc="-5" dirty="0">
                <a:latin typeface="Times New Roman"/>
                <a:cs typeface="Times New Roman"/>
              </a:rPr>
              <a:t>вырабатывает активное стремление ребенка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выполнять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режим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самостоятельно,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без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подсказки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взрослых,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без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принуждения, а это способствует формированию таких важных </a:t>
            </a:r>
            <a:r>
              <a:rPr sz="1600" dirty="0">
                <a:latin typeface="Times New Roman"/>
                <a:cs typeface="Times New Roman"/>
              </a:rPr>
              <a:t>качеств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поведения, как организованность и самодисциплина, чувство времени,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умение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экономить его.</a:t>
            </a:r>
            <a:endParaRPr sz="1600">
              <a:latin typeface="Times New Roman"/>
              <a:cs typeface="Times New Roman"/>
            </a:endParaRPr>
          </a:p>
          <a:p>
            <a:pPr marL="12700" indent="100330" algn="just">
              <a:lnSpc>
                <a:spcPts val="1800"/>
              </a:lnSpc>
              <a:buAutoNum type="arabicPeriod" startAt="2"/>
              <a:tabLst>
                <a:tab pos="34544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Сон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Сон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очень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важен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нормального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роста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ребенка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развития</a:t>
            </a:r>
            <a:endParaRPr sz="1600">
              <a:latin typeface="Times New Roman"/>
              <a:cs typeface="Times New Roman"/>
            </a:endParaRPr>
          </a:p>
          <a:p>
            <a:pPr marL="12700" marR="12065">
              <a:lnSpc>
                <a:spcPts val="1839"/>
              </a:lnSpc>
              <a:spcBef>
                <a:spcPts val="95"/>
              </a:spcBef>
              <a:tabLst>
                <a:tab pos="444500" algn="l"/>
                <a:tab pos="1136015" algn="l"/>
                <a:tab pos="1381125" algn="l"/>
                <a:tab pos="2561590" algn="l"/>
                <a:tab pos="3456940" algn="l"/>
                <a:tab pos="4163695" algn="l"/>
                <a:tab pos="5112385" algn="l"/>
                <a:tab pos="5368290" algn="l"/>
              </a:tabLst>
            </a:pPr>
            <a:r>
              <a:rPr sz="1600" spc="-5" dirty="0">
                <a:latin typeface="Times New Roman"/>
                <a:cs typeface="Times New Roman"/>
              </a:rPr>
              <a:t>его	мо</a:t>
            </a:r>
            <a:r>
              <a:rPr sz="1600" dirty="0">
                <a:latin typeface="Times New Roman"/>
                <a:cs typeface="Times New Roman"/>
              </a:rPr>
              <a:t>з</a:t>
            </a:r>
            <a:r>
              <a:rPr sz="1600" spc="-5" dirty="0">
                <a:latin typeface="Times New Roman"/>
                <a:cs typeface="Times New Roman"/>
              </a:rPr>
              <a:t>га,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5" dirty="0">
                <a:latin typeface="Times New Roman"/>
                <a:cs typeface="Times New Roman"/>
              </a:rPr>
              <a:t>р</a:t>
            </a:r>
            <a:r>
              <a:rPr sz="1600" spc="-5" dirty="0">
                <a:latin typeface="Times New Roman"/>
                <a:cs typeface="Times New Roman"/>
              </a:rPr>
              <a:t>ег</a:t>
            </a:r>
            <a:r>
              <a:rPr sz="1600" spc="-15" dirty="0">
                <a:latin typeface="Times New Roman"/>
                <a:cs typeface="Times New Roman"/>
              </a:rPr>
              <a:t>у</a:t>
            </a:r>
            <a:r>
              <a:rPr sz="1600" spc="-5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я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ый</a:t>
            </a:r>
            <a:r>
              <a:rPr sz="1600" dirty="0">
                <a:latin typeface="Times New Roman"/>
                <a:cs typeface="Times New Roman"/>
              </a:rPr>
              <a:t>	н</a:t>
            </a:r>
            <a:r>
              <a:rPr sz="1600" spc="-5" dirty="0">
                <a:latin typeface="Times New Roman"/>
                <a:cs typeface="Times New Roman"/>
              </a:rPr>
              <a:t>ед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ы</a:t>
            </a:r>
            <a:r>
              <a:rPr sz="1600" spc="-5" dirty="0">
                <a:latin typeface="Times New Roman"/>
                <a:cs typeface="Times New Roman"/>
              </a:rPr>
              <a:t>п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может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пр</a:t>
            </a:r>
            <a:r>
              <a:rPr sz="1600" spc="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вест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к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сер</a:t>
            </a:r>
            <a:r>
              <a:rPr sz="1600" dirty="0">
                <a:latin typeface="Times New Roman"/>
                <a:cs typeface="Times New Roman"/>
              </a:rPr>
              <a:t>ь</a:t>
            </a:r>
            <a:r>
              <a:rPr sz="1600" spc="-5" dirty="0">
                <a:latin typeface="Times New Roman"/>
                <a:cs typeface="Times New Roman"/>
              </a:rPr>
              <a:t>ез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15" dirty="0">
                <a:latin typeface="Times New Roman"/>
                <a:cs typeface="Times New Roman"/>
              </a:rPr>
              <a:t>ы</a:t>
            </a:r>
            <a:r>
              <a:rPr sz="1600" spc="-5" dirty="0">
                <a:latin typeface="Times New Roman"/>
                <a:cs typeface="Times New Roman"/>
              </a:rPr>
              <a:t>м  болезням.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50"/>
              </a:lnSpc>
            </a:pPr>
            <a:r>
              <a:rPr sz="1600" spc="-5" dirty="0">
                <a:latin typeface="Times New Roman"/>
                <a:cs typeface="Times New Roman"/>
              </a:rPr>
              <a:t>Укладывайте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ребёнка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спать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одно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то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же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время.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Придумайте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ритуал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839"/>
              </a:lnSpc>
            </a:pPr>
            <a:r>
              <a:rPr sz="1600" spc="-5" dirty="0">
                <a:latin typeface="Times New Roman"/>
                <a:cs typeface="Times New Roman"/>
              </a:rPr>
              <a:t>засыпания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–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умывание,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чтение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ночь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–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старайтесь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не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изменять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ему</a:t>
            </a:r>
            <a:endParaRPr sz="1600">
              <a:latin typeface="Times New Roman"/>
              <a:cs typeface="Times New Roman"/>
            </a:endParaRPr>
          </a:p>
          <a:p>
            <a:pPr marL="2518410">
              <a:lnSpc>
                <a:spcPts val="1880"/>
              </a:lnSpc>
              <a:tabLst>
                <a:tab pos="3392170" algn="l"/>
                <a:tab pos="3711575" algn="l"/>
                <a:tab pos="4239895" algn="l"/>
                <a:tab pos="4847590" algn="l"/>
                <a:tab pos="5180965" algn="l"/>
                <a:tab pos="5597525" algn="l"/>
              </a:tabLst>
            </a:pPr>
            <a:r>
              <a:rPr sz="1600" spc="-5" dirty="0">
                <a:latin typeface="Times New Roman"/>
                <a:cs typeface="Times New Roman"/>
              </a:rPr>
              <a:t>никогда.	За	</a:t>
            </a:r>
            <a:r>
              <a:rPr sz="1600" spc="-10" dirty="0">
                <a:latin typeface="Times New Roman"/>
                <a:cs typeface="Times New Roman"/>
              </a:rPr>
              <a:t>пару	</a:t>
            </a:r>
            <a:r>
              <a:rPr sz="1600" spc="-5" dirty="0">
                <a:latin typeface="Times New Roman"/>
                <a:cs typeface="Times New Roman"/>
              </a:rPr>
              <a:t>часов	до	сна	ребенок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73603" y="6989952"/>
            <a:ext cx="3810635" cy="467995"/>
          </a:xfrm>
          <a:custGeom>
            <a:avLst/>
            <a:gdLst/>
            <a:ahLst/>
            <a:cxnLst/>
            <a:rect l="l" t="t" r="r" b="b"/>
            <a:pathLst>
              <a:path w="3810634" h="467995">
                <a:moveTo>
                  <a:pt x="3810635" y="0"/>
                </a:moveTo>
                <a:lnTo>
                  <a:pt x="0" y="0"/>
                </a:lnTo>
                <a:lnTo>
                  <a:pt x="0" y="234696"/>
                </a:lnTo>
                <a:lnTo>
                  <a:pt x="0" y="467868"/>
                </a:lnTo>
                <a:lnTo>
                  <a:pt x="3810635" y="467868"/>
                </a:lnTo>
                <a:lnTo>
                  <a:pt x="3810635" y="234696"/>
                </a:lnTo>
                <a:lnTo>
                  <a:pt x="38106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79191" y="6958964"/>
            <a:ext cx="980440" cy="503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85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должен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885"/>
              </a:lnSpc>
            </a:pPr>
            <a:r>
              <a:rPr sz="1600" spc="-5" dirty="0">
                <a:latin typeface="Times New Roman"/>
                <a:cs typeface="Times New Roman"/>
              </a:rPr>
              <a:t>Сп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к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йное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73813" y="6958964"/>
            <a:ext cx="2802890" cy="5035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63195" marR="5080" indent="-151130">
              <a:lnSpc>
                <a:spcPts val="1850"/>
              </a:lnSpc>
              <a:spcBef>
                <a:spcPts val="215"/>
              </a:spcBef>
              <a:tabLst>
                <a:tab pos="941069" algn="l"/>
                <a:tab pos="1236980" algn="l"/>
                <a:tab pos="1449705" algn="l"/>
                <a:tab pos="2124075" algn="l"/>
                <a:tab pos="2308860" algn="l"/>
                <a:tab pos="2698115" algn="l"/>
              </a:tabLst>
            </a:pPr>
            <a:r>
              <a:rPr sz="1600" spc="-5" dirty="0">
                <a:latin typeface="Times New Roman"/>
                <a:cs typeface="Times New Roman"/>
              </a:rPr>
              <a:t>зак</a:t>
            </a:r>
            <a:r>
              <a:rPr sz="1600" dirty="0">
                <a:latin typeface="Times New Roman"/>
                <a:cs typeface="Times New Roman"/>
              </a:rPr>
              <a:t>он</a:t>
            </a:r>
            <a:r>
              <a:rPr sz="1600" spc="-5" dirty="0">
                <a:latin typeface="Times New Roman"/>
                <a:cs typeface="Times New Roman"/>
              </a:rPr>
              <a:t>чить</a:t>
            </a:r>
            <a:r>
              <a:rPr sz="1600" dirty="0">
                <a:latin typeface="Times New Roman"/>
                <a:cs typeface="Times New Roman"/>
              </a:rPr>
              <a:t>		</a:t>
            </a:r>
            <a:r>
              <a:rPr sz="1600" spc="-10" dirty="0">
                <a:latin typeface="Times New Roman"/>
                <a:cs typeface="Times New Roman"/>
              </a:rPr>
              <a:t>ш</a:t>
            </a:r>
            <a:r>
              <a:rPr sz="1600" spc="-5" dirty="0">
                <a:latin typeface="Times New Roman"/>
                <a:cs typeface="Times New Roman"/>
              </a:rPr>
              <a:t>ум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ые</a:t>
            </a:r>
            <a:r>
              <a:rPr sz="1600" dirty="0">
                <a:latin typeface="Times New Roman"/>
                <a:cs typeface="Times New Roman"/>
              </a:rPr>
              <a:t>		</a:t>
            </a:r>
            <a:r>
              <a:rPr sz="1600" spc="-10" dirty="0">
                <a:latin typeface="Times New Roman"/>
                <a:cs typeface="Times New Roman"/>
              </a:rPr>
              <a:t>иг</a:t>
            </a:r>
            <a:r>
              <a:rPr sz="1600" dirty="0">
                <a:latin typeface="Times New Roman"/>
                <a:cs typeface="Times New Roman"/>
              </a:rPr>
              <a:t>р</a:t>
            </a:r>
            <a:r>
              <a:rPr sz="1600" spc="-5" dirty="0">
                <a:latin typeface="Times New Roman"/>
                <a:cs typeface="Times New Roman"/>
              </a:rPr>
              <a:t>ы.  чте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	и</a:t>
            </a:r>
            <a:r>
              <a:rPr sz="1600" spc="-5" dirty="0">
                <a:latin typeface="Times New Roman"/>
                <a:cs typeface="Times New Roman"/>
              </a:rPr>
              <a:t>ли</a:t>
            </a:r>
            <a:r>
              <a:rPr sz="1600" dirty="0">
                <a:latin typeface="Times New Roman"/>
                <a:cs typeface="Times New Roman"/>
              </a:rPr>
              <a:t>	т</a:t>
            </a:r>
            <a:r>
              <a:rPr sz="1600" spc="-10" dirty="0">
                <a:latin typeface="Times New Roman"/>
                <a:cs typeface="Times New Roman"/>
              </a:rPr>
              <a:t>иха</a:t>
            </a:r>
            <a:r>
              <a:rPr sz="1600" spc="-5" dirty="0">
                <a:latin typeface="Times New Roman"/>
                <a:cs typeface="Times New Roman"/>
              </a:rPr>
              <a:t>я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иг</a:t>
            </a:r>
            <a:r>
              <a:rPr sz="1600" dirty="0">
                <a:latin typeface="Times New Roman"/>
                <a:cs typeface="Times New Roman"/>
              </a:rPr>
              <a:t>р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7512" y="7457820"/>
            <a:ext cx="6316980" cy="2103755"/>
          </a:xfrm>
          <a:custGeom>
            <a:avLst/>
            <a:gdLst/>
            <a:ahLst/>
            <a:cxnLst/>
            <a:rect l="l" t="t" r="r" b="b"/>
            <a:pathLst>
              <a:path w="6316980" h="2103754">
                <a:moveTo>
                  <a:pt x="6316726" y="701128"/>
                </a:moveTo>
                <a:lnTo>
                  <a:pt x="2506091" y="701128"/>
                </a:lnTo>
                <a:lnTo>
                  <a:pt x="2506091" y="934593"/>
                </a:lnTo>
                <a:lnTo>
                  <a:pt x="2506091" y="1169289"/>
                </a:lnTo>
                <a:lnTo>
                  <a:pt x="2506091" y="1402461"/>
                </a:lnTo>
                <a:lnTo>
                  <a:pt x="2506091" y="1635633"/>
                </a:lnTo>
                <a:lnTo>
                  <a:pt x="2506091" y="1870290"/>
                </a:lnTo>
                <a:lnTo>
                  <a:pt x="0" y="1870290"/>
                </a:lnTo>
                <a:lnTo>
                  <a:pt x="0" y="2103450"/>
                </a:lnTo>
                <a:lnTo>
                  <a:pt x="6316726" y="2103450"/>
                </a:lnTo>
                <a:lnTo>
                  <a:pt x="6316726" y="1870329"/>
                </a:lnTo>
                <a:lnTo>
                  <a:pt x="6316726" y="1635633"/>
                </a:lnTo>
                <a:lnTo>
                  <a:pt x="6316726" y="1402461"/>
                </a:lnTo>
                <a:lnTo>
                  <a:pt x="6316726" y="1169289"/>
                </a:lnTo>
                <a:lnTo>
                  <a:pt x="6316726" y="934593"/>
                </a:lnTo>
                <a:lnTo>
                  <a:pt x="6316726" y="701128"/>
                </a:lnTo>
                <a:close/>
              </a:path>
              <a:path w="6316980" h="2103754">
                <a:moveTo>
                  <a:pt x="6316726" y="233184"/>
                </a:moveTo>
                <a:lnTo>
                  <a:pt x="2506091" y="233184"/>
                </a:lnTo>
                <a:lnTo>
                  <a:pt x="2506091" y="467868"/>
                </a:lnTo>
                <a:lnTo>
                  <a:pt x="2506091" y="701040"/>
                </a:lnTo>
                <a:lnTo>
                  <a:pt x="6316726" y="701040"/>
                </a:lnTo>
                <a:lnTo>
                  <a:pt x="6316726" y="467868"/>
                </a:lnTo>
                <a:lnTo>
                  <a:pt x="6316726" y="233184"/>
                </a:lnTo>
                <a:close/>
              </a:path>
              <a:path w="6316980" h="2103754">
                <a:moveTo>
                  <a:pt x="6316726" y="0"/>
                </a:moveTo>
                <a:lnTo>
                  <a:pt x="2506091" y="0"/>
                </a:lnTo>
                <a:lnTo>
                  <a:pt x="2506091" y="233172"/>
                </a:lnTo>
                <a:lnTo>
                  <a:pt x="6316726" y="233172"/>
                </a:lnTo>
                <a:lnTo>
                  <a:pt x="6316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3100" y="7426832"/>
            <a:ext cx="6306185" cy="213931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18410" marR="8890">
              <a:lnSpc>
                <a:spcPts val="1839"/>
              </a:lnSpc>
              <a:spcBef>
                <a:spcPts val="220"/>
              </a:spcBef>
            </a:pPr>
            <a:r>
              <a:rPr sz="1600" spc="-5" dirty="0">
                <a:latin typeface="Times New Roman"/>
                <a:cs typeface="Times New Roman"/>
              </a:rPr>
              <a:t>игрушками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поможет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успокоиться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быстро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заснуть.</a:t>
            </a:r>
            <a:endParaRPr sz="1600">
              <a:latin typeface="Times New Roman"/>
              <a:cs typeface="Times New Roman"/>
            </a:endParaRPr>
          </a:p>
          <a:p>
            <a:pPr marL="2518410" marR="5080">
              <a:lnSpc>
                <a:spcPts val="1839"/>
              </a:lnSpc>
              <a:spcBef>
                <a:spcPts val="5"/>
              </a:spcBef>
            </a:pP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спальне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должно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быть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прохладно,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темно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тихо,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чтобы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ничего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не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мешало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спокойно</a:t>
            </a:r>
            <a:endParaRPr sz="1600">
              <a:latin typeface="Times New Roman"/>
              <a:cs typeface="Times New Roman"/>
            </a:endParaRPr>
          </a:p>
          <a:p>
            <a:pPr marL="2518410">
              <a:lnSpc>
                <a:spcPts val="1750"/>
              </a:lnSpc>
            </a:pPr>
            <a:r>
              <a:rPr sz="1600" spc="-5" dirty="0">
                <a:latin typeface="Times New Roman"/>
                <a:cs typeface="Times New Roman"/>
              </a:rPr>
              <a:t>заснуть.</a:t>
            </a:r>
            <a:endParaRPr sz="1600">
              <a:latin typeface="Times New Roman"/>
              <a:cs typeface="Times New Roman"/>
            </a:endParaRPr>
          </a:p>
          <a:p>
            <a:pPr marL="2518410" marR="6985" indent="449580" algn="just">
              <a:lnSpc>
                <a:spcPts val="1839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Дневной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сон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–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это</a:t>
            </a:r>
            <a:r>
              <a:rPr sz="1600" spc="-5" dirty="0">
                <a:latin typeface="Times New Roman"/>
                <a:cs typeface="Times New Roman"/>
              </a:rPr>
              <a:t> своего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рода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передышка для детского организма. Если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ребенок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днем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спит,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надо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выяснить</a:t>
            </a: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ts val="1789"/>
              </a:lnSpc>
            </a:pPr>
            <a:r>
              <a:rPr sz="1600" spc="-5" dirty="0">
                <a:latin typeface="Times New Roman"/>
                <a:cs typeface="Times New Roman"/>
              </a:rPr>
              <a:t>причину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постараться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ее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устранить.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4800" y="303910"/>
            <a:ext cx="6951345" cy="10086975"/>
            <a:chOff x="304800" y="303910"/>
            <a:chExt cx="6951345" cy="1008697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9909" y="914399"/>
              <a:ext cx="2512060" cy="25336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175" y="6781799"/>
              <a:ext cx="2433320" cy="2514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303910"/>
              <a:ext cx="6951014" cy="100865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7512" y="914399"/>
            <a:ext cx="6318250" cy="8413750"/>
          </a:xfrm>
          <a:custGeom>
            <a:avLst/>
            <a:gdLst/>
            <a:ahLst/>
            <a:cxnLst/>
            <a:rect l="l" t="t" r="r" b="b"/>
            <a:pathLst>
              <a:path w="6318250" h="8413750">
                <a:moveTo>
                  <a:pt x="6226810" y="6776606"/>
                </a:moveTo>
                <a:lnTo>
                  <a:pt x="0" y="6776606"/>
                </a:lnTo>
                <a:lnTo>
                  <a:pt x="0" y="7011289"/>
                </a:lnTo>
                <a:lnTo>
                  <a:pt x="0" y="7244461"/>
                </a:lnTo>
                <a:lnTo>
                  <a:pt x="6226810" y="7244461"/>
                </a:lnTo>
                <a:lnTo>
                  <a:pt x="6226810" y="7011289"/>
                </a:lnTo>
                <a:lnTo>
                  <a:pt x="6226810" y="6776606"/>
                </a:lnTo>
                <a:close/>
              </a:path>
              <a:path w="6318250" h="8413750">
                <a:moveTo>
                  <a:pt x="6226810" y="2571318"/>
                </a:moveTo>
                <a:lnTo>
                  <a:pt x="0" y="2571318"/>
                </a:lnTo>
                <a:lnTo>
                  <a:pt x="0" y="2804795"/>
                </a:lnTo>
                <a:lnTo>
                  <a:pt x="0" y="3037967"/>
                </a:lnTo>
                <a:lnTo>
                  <a:pt x="0" y="6776593"/>
                </a:lnTo>
                <a:lnTo>
                  <a:pt x="6226810" y="6776593"/>
                </a:lnTo>
                <a:lnTo>
                  <a:pt x="6226810" y="2804795"/>
                </a:lnTo>
                <a:lnTo>
                  <a:pt x="6226810" y="2571318"/>
                </a:lnTo>
                <a:close/>
              </a:path>
              <a:path w="6318250" h="8413750">
                <a:moveTo>
                  <a:pt x="6226810" y="2336546"/>
                </a:moveTo>
                <a:lnTo>
                  <a:pt x="2868803" y="2336546"/>
                </a:lnTo>
                <a:lnTo>
                  <a:pt x="2868803" y="2103374"/>
                </a:lnTo>
                <a:lnTo>
                  <a:pt x="2868803" y="1870202"/>
                </a:lnTo>
                <a:lnTo>
                  <a:pt x="2868803" y="0"/>
                </a:lnTo>
                <a:lnTo>
                  <a:pt x="0" y="0"/>
                </a:lnTo>
                <a:lnTo>
                  <a:pt x="0" y="2571242"/>
                </a:lnTo>
                <a:lnTo>
                  <a:pt x="6226810" y="2571242"/>
                </a:lnTo>
                <a:lnTo>
                  <a:pt x="6226810" y="2336546"/>
                </a:lnTo>
                <a:close/>
              </a:path>
              <a:path w="6318250" h="8413750">
                <a:moveTo>
                  <a:pt x="6318250" y="7244550"/>
                </a:moveTo>
                <a:lnTo>
                  <a:pt x="0" y="7244550"/>
                </a:lnTo>
                <a:lnTo>
                  <a:pt x="0" y="7478014"/>
                </a:lnTo>
                <a:lnTo>
                  <a:pt x="0" y="7712710"/>
                </a:lnTo>
                <a:lnTo>
                  <a:pt x="0" y="7945882"/>
                </a:lnTo>
                <a:lnTo>
                  <a:pt x="0" y="8179054"/>
                </a:lnTo>
                <a:lnTo>
                  <a:pt x="0" y="8413750"/>
                </a:lnTo>
                <a:lnTo>
                  <a:pt x="6318250" y="8413750"/>
                </a:lnTo>
                <a:lnTo>
                  <a:pt x="6318250" y="8179054"/>
                </a:lnTo>
                <a:lnTo>
                  <a:pt x="6318250" y="7945882"/>
                </a:lnTo>
                <a:lnTo>
                  <a:pt x="6318250" y="7712710"/>
                </a:lnTo>
                <a:lnTo>
                  <a:pt x="6318250" y="7478014"/>
                </a:lnTo>
                <a:lnTo>
                  <a:pt x="6318250" y="7244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887984"/>
            <a:ext cx="6307455" cy="8443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95"/>
              </a:spcBef>
              <a:tabLst>
                <a:tab pos="317500" algn="l"/>
              </a:tabLst>
            </a:pPr>
            <a:r>
              <a:rPr sz="1600" b="1" dirty="0">
                <a:latin typeface="Times New Roman"/>
                <a:cs typeface="Times New Roman"/>
              </a:rPr>
              <a:t>3.	</a:t>
            </a:r>
            <a:r>
              <a:rPr sz="1600" b="1" spc="-5" dirty="0">
                <a:latin typeface="Times New Roman"/>
                <a:cs typeface="Times New Roman"/>
              </a:rPr>
              <a:t>Правильное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питание.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825"/>
              </a:lnSpc>
            </a:pPr>
            <a:r>
              <a:rPr sz="1600" spc="-5" dirty="0">
                <a:latin typeface="Times New Roman"/>
                <a:cs typeface="Times New Roman"/>
              </a:rPr>
              <a:t>Рацион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ребенка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должен</a:t>
            </a:r>
            <a:endParaRPr sz="1600">
              <a:latin typeface="Times New Roman"/>
              <a:cs typeface="Times New Roman"/>
            </a:endParaRPr>
          </a:p>
          <a:p>
            <a:pPr marL="12700" marR="3565525">
              <a:lnSpc>
                <a:spcPts val="1839"/>
              </a:lnSpc>
              <a:spcBef>
                <a:spcPts val="90"/>
              </a:spcBef>
            </a:pPr>
            <a:r>
              <a:rPr sz="1600" spc="-5" dirty="0">
                <a:latin typeface="Times New Roman"/>
                <a:cs typeface="Times New Roman"/>
              </a:rPr>
              <a:t>включать </a:t>
            </a:r>
            <a:r>
              <a:rPr sz="1600" spc="-10" dirty="0">
                <a:latin typeface="Times New Roman"/>
                <a:cs typeface="Times New Roman"/>
              </a:rPr>
              <a:t>все </a:t>
            </a:r>
            <a:r>
              <a:rPr sz="1600" spc="-5" dirty="0">
                <a:latin typeface="Times New Roman"/>
                <a:cs typeface="Times New Roman"/>
              </a:rPr>
              <a:t>основные группы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продуктов.</a:t>
            </a:r>
            <a:endParaRPr sz="1600">
              <a:latin typeface="Times New Roman"/>
              <a:cs typeface="Times New Roman"/>
            </a:endParaRPr>
          </a:p>
          <a:p>
            <a:pPr marL="499109" indent="-436880">
              <a:lnSpc>
                <a:spcPts val="1750"/>
              </a:lnSpc>
              <a:buChar char="-"/>
              <a:tabLst>
                <a:tab pos="498475" algn="l"/>
                <a:tab pos="499745" algn="l"/>
              </a:tabLst>
            </a:pPr>
            <a:r>
              <a:rPr sz="1600" spc="-5" dirty="0">
                <a:latin typeface="Times New Roman"/>
                <a:cs typeface="Times New Roman"/>
              </a:rPr>
              <a:t>Из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мяса </a:t>
            </a:r>
            <a:r>
              <a:rPr sz="1600" spc="-5" dirty="0">
                <a:latin typeface="Times New Roman"/>
                <a:cs typeface="Times New Roman"/>
              </a:rPr>
              <a:t>предпочтительнее</a:t>
            </a:r>
            <a:endParaRPr sz="1600">
              <a:latin typeface="Times New Roman"/>
              <a:cs typeface="Times New Roman"/>
            </a:endParaRPr>
          </a:p>
          <a:p>
            <a:pPr marL="12700" marR="3455035" algn="just">
              <a:lnSpc>
                <a:spcPct val="95800"/>
              </a:lnSpc>
              <a:spcBef>
                <a:spcPts val="45"/>
              </a:spcBef>
              <a:tabLst>
                <a:tab pos="1934210" algn="l"/>
              </a:tabLst>
            </a:pPr>
            <a:r>
              <a:rPr sz="1600" spc="-10" dirty="0">
                <a:latin typeface="Times New Roman"/>
                <a:cs typeface="Times New Roman"/>
              </a:rPr>
              <a:t>исполь</a:t>
            </a:r>
            <a:r>
              <a:rPr sz="1600" spc="-5" dirty="0">
                <a:latin typeface="Times New Roman"/>
                <a:cs typeface="Times New Roman"/>
              </a:rPr>
              <a:t>зо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ать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нежирн</a:t>
            </a:r>
            <a:r>
              <a:rPr sz="1600" spc="-5" dirty="0">
                <a:latin typeface="Times New Roman"/>
                <a:cs typeface="Times New Roman"/>
              </a:rPr>
              <a:t>ую  </a:t>
            </a:r>
            <a:r>
              <a:rPr sz="1600" spc="-10" dirty="0">
                <a:latin typeface="Times New Roman"/>
                <a:cs typeface="Times New Roman"/>
              </a:rPr>
              <a:t>говядину </a:t>
            </a:r>
            <a:r>
              <a:rPr sz="1600" spc="-5" dirty="0">
                <a:latin typeface="Times New Roman"/>
                <a:cs typeface="Times New Roman"/>
              </a:rPr>
              <a:t>или телятину, курицу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или</a:t>
            </a:r>
            <a:r>
              <a:rPr sz="1600" spc="-5" dirty="0">
                <a:latin typeface="Times New Roman"/>
                <a:cs typeface="Times New Roman"/>
              </a:rPr>
              <a:t> индейку.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Менее</a:t>
            </a:r>
            <a:r>
              <a:rPr sz="1600" spc="-5" dirty="0">
                <a:latin typeface="Times New Roman"/>
                <a:cs typeface="Times New Roman"/>
              </a:rPr>
              <a:t> полезны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колбасы,</a:t>
            </a:r>
            <a:r>
              <a:rPr sz="1600" spc="4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сосиски</a:t>
            </a:r>
            <a:r>
              <a:rPr sz="1600" spc="459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459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сардельки.</a:t>
            </a: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ts val="1795"/>
              </a:lnSpc>
              <a:tabLst>
                <a:tab pos="2230755" algn="l"/>
              </a:tabLst>
            </a:pPr>
            <a:r>
              <a:rPr sz="1600" spc="-5" dirty="0">
                <a:latin typeface="Times New Roman"/>
                <a:cs typeface="Times New Roman"/>
              </a:rPr>
              <a:t>Субпродукты	служат</a:t>
            </a:r>
            <a:endParaRPr sz="1600">
              <a:latin typeface="Times New Roman"/>
              <a:cs typeface="Times New Roman"/>
            </a:endParaRPr>
          </a:p>
          <a:p>
            <a:pPr marL="12700" marR="102870" algn="just">
              <a:lnSpc>
                <a:spcPts val="1850"/>
              </a:lnSpc>
              <a:spcBef>
                <a:spcPts val="80"/>
              </a:spcBef>
            </a:pPr>
            <a:r>
              <a:rPr sz="1600" spc="-10" dirty="0">
                <a:latin typeface="Times New Roman"/>
                <a:cs typeface="Times New Roman"/>
              </a:rPr>
              <a:t>источником </a:t>
            </a:r>
            <a:r>
              <a:rPr sz="1600" dirty="0">
                <a:latin typeface="Times New Roman"/>
                <a:cs typeface="Times New Roman"/>
              </a:rPr>
              <a:t>белка, </a:t>
            </a:r>
            <a:r>
              <a:rPr sz="1600" spc="-5" dirty="0">
                <a:latin typeface="Times New Roman"/>
                <a:cs typeface="Times New Roman"/>
              </a:rPr>
              <a:t>железа, ряда витаминов и могут использоваться в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питании детей.</a:t>
            </a:r>
            <a:endParaRPr sz="1600">
              <a:latin typeface="Times New Roman"/>
              <a:cs typeface="Times New Roman"/>
            </a:endParaRPr>
          </a:p>
          <a:p>
            <a:pPr marL="224790" indent="-162560" algn="just">
              <a:lnSpc>
                <a:spcPts val="1745"/>
              </a:lnSpc>
              <a:buChar char="-"/>
              <a:tabLst>
                <a:tab pos="225425" algn="l"/>
              </a:tabLst>
            </a:pPr>
            <a:r>
              <a:rPr sz="1600" spc="-5" dirty="0">
                <a:latin typeface="Times New Roman"/>
                <a:cs typeface="Times New Roman"/>
              </a:rPr>
              <a:t>Рекомендуемые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сорта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рыбы</a:t>
            </a:r>
            <a:r>
              <a:rPr sz="1600" spc="-5" dirty="0">
                <a:latin typeface="Times New Roman"/>
                <a:cs typeface="Times New Roman"/>
              </a:rPr>
              <a:t>: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треска,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минтай,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хек,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судак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другие</a:t>
            </a:r>
            <a:endParaRPr sz="1600">
              <a:latin typeface="Times New Roman"/>
              <a:cs typeface="Times New Roman"/>
            </a:endParaRPr>
          </a:p>
          <a:p>
            <a:pPr marL="12700" marR="100965" algn="just">
              <a:lnSpc>
                <a:spcPct val="95800"/>
              </a:lnSpc>
              <a:spcBef>
                <a:spcPts val="40"/>
              </a:spcBef>
            </a:pPr>
            <a:r>
              <a:rPr sz="1600" spc="-5" dirty="0">
                <a:latin typeface="Times New Roman"/>
                <a:cs typeface="Times New Roman"/>
              </a:rPr>
              <a:t>нежирные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сорта.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Соленые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рыбные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деликатесы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консервы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могут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оказать раздражающее действие </a:t>
            </a:r>
            <a:r>
              <a:rPr sz="1600" dirty="0">
                <a:latin typeface="Times New Roman"/>
                <a:cs typeface="Times New Roman"/>
              </a:rPr>
              <a:t>на </a:t>
            </a:r>
            <a:r>
              <a:rPr sz="1600" spc="-5" dirty="0">
                <a:latin typeface="Times New Roman"/>
                <a:cs typeface="Times New Roman"/>
              </a:rPr>
              <a:t>слизистую желудка и кишечника,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особенно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дошкольном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возрасте.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рекомендуется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включать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рацион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лишь изредка.</a:t>
            </a:r>
            <a:endParaRPr sz="1600">
              <a:latin typeface="Times New Roman"/>
              <a:cs typeface="Times New Roman"/>
            </a:endParaRPr>
          </a:p>
          <a:p>
            <a:pPr marL="12700" indent="50165" algn="just">
              <a:lnSpc>
                <a:spcPts val="1800"/>
              </a:lnSpc>
              <a:buChar char="-"/>
              <a:tabLst>
                <a:tab pos="245110" algn="l"/>
              </a:tabLst>
            </a:pPr>
            <a:r>
              <a:rPr sz="1600" spc="-5" dirty="0">
                <a:latin typeface="Times New Roman"/>
                <a:cs typeface="Times New Roman"/>
              </a:rPr>
              <a:t>Особое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место</a:t>
            </a:r>
            <a:r>
              <a:rPr sz="1600" spc="5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  <a:hlinkClick r:id="rId2"/>
              </a:rPr>
              <a:t>детском</a:t>
            </a:r>
            <a:r>
              <a:rPr sz="1600" spc="509" dirty="0">
                <a:latin typeface="Times New Roman"/>
                <a:cs typeface="Times New Roman"/>
                <a:hlinkClick r:id="rId2"/>
              </a:rPr>
              <a:t> </a:t>
            </a:r>
            <a:r>
              <a:rPr sz="1600" spc="-5" dirty="0">
                <a:latin typeface="Times New Roman"/>
                <a:cs typeface="Times New Roman"/>
                <a:hlinkClick r:id="rId2"/>
              </a:rPr>
              <a:t>питании</a:t>
            </a:r>
            <a:r>
              <a:rPr sz="1600" dirty="0">
                <a:latin typeface="Times New Roman"/>
                <a:cs typeface="Times New Roman"/>
                <a:hlinkClick r:id="rId2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занимают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молоко</a:t>
            </a:r>
            <a:r>
              <a:rPr sz="1600" b="1" spc="509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r>
              <a:rPr sz="1600" b="1" spc="50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молочные</a:t>
            </a:r>
            <a:endParaRPr sz="1600">
              <a:latin typeface="Times New Roman"/>
              <a:cs typeface="Times New Roman"/>
            </a:endParaRPr>
          </a:p>
          <a:p>
            <a:pPr marL="12700" marR="99060" algn="just">
              <a:lnSpc>
                <a:spcPct val="95900"/>
              </a:lnSpc>
              <a:spcBef>
                <a:spcPts val="40"/>
              </a:spcBef>
            </a:pPr>
            <a:r>
              <a:rPr sz="1600" b="1" spc="-5" dirty="0">
                <a:latin typeface="Times New Roman"/>
                <a:cs typeface="Times New Roman"/>
              </a:rPr>
              <a:t>продукты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Это</a:t>
            </a:r>
            <a:r>
              <a:rPr sz="1600" spc="-5" dirty="0">
                <a:latin typeface="Times New Roman"/>
                <a:cs typeface="Times New Roman"/>
              </a:rPr>
              <a:t> не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только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источник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легкоусвояемого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кальция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витамина </a:t>
            </a:r>
            <a:r>
              <a:rPr sz="1600" spc="-5" dirty="0">
                <a:latin typeface="Times New Roman"/>
                <a:cs typeface="Times New Roman"/>
              </a:rPr>
              <a:t>В2. Именно в молоке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необходимые </a:t>
            </a:r>
            <a:r>
              <a:rPr sz="1600" dirty="0">
                <a:latin typeface="Times New Roman"/>
                <a:cs typeface="Times New Roman"/>
              </a:rPr>
              <a:t>для </a:t>
            </a:r>
            <a:r>
              <a:rPr sz="1600" spc="-5" dirty="0">
                <a:latin typeface="Times New Roman"/>
                <a:cs typeface="Times New Roman"/>
              </a:rPr>
              <a:t>развития и роста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детского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организма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кальций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фосфор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содержатся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идеальной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пропорции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2:1, что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позволяет этим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элементам хорошо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усваиваться.</a:t>
            </a:r>
            <a:endParaRPr sz="1600">
              <a:latin typeface="Times New Roman"/>
              <a:cs typeface="Times New Roman"/>
            </a:endParaRPr>
          </a:p>
          <a:p>
            <a:pPr marL="12700" marR="97155" indent="50165" algn="just">
              <a:lnSpc>
                <a:spcPts val="1839"/>
              </a:lnSpc>
              <a:spcBef>
                <a:spcPts val="45"/>
              </a:spcBef>
            </a:pPr>
            <a:r>
              <a:rPr sz="1600" b="1" spc="-5" dirty="0">
                <a:latin typeface="Times New Roman"/>
                <a:cs typeface="Times New Roman"/>
              </a:rPr>
              <a:t>- Фрукты, овощи, плодоовощные соки </a:t>
            </a:r>
            <a:r>
              <a:rPr sz="1600" spc="-5" dirty="0">
                <a:latin typeface="Times New Roman"/>
                <a:cs typeface="Times New Roman"/>
              </a:rPr>
              <a:t>содержат углеводы (сахара),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некоторые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витамины,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микроэлементы,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также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такие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полезные</a:t>
            </a:r>
            <a:endParaRPr sz="1600">
              <a:latin typeface="Times New Roman"/>
              <a:cs typeface="Times New Roman"/>
            </a:endParaRPr>
          </a:p>
          <a:p>
            <a:pPr marL="12700" marR="100330" algn="just">
              <a:lnSpc>
                <a:spcPts val="1839"/>
              </a:lnSpc>
              <a:spcBef>
                <a:spcPts val="5"/>
              </a:spcBef>
            </a:pPr>
            <a:r>
              <a:rPr sz="1600" spc="-10" dirty="0">
                <a:latin typeface="Times New Roman"/>
                <a:cs typeface="Times New Roman"/>
              </a:rPr>
              <a:t>вещества</a:t>
            </a:r>
            <a:r>
              <a:rPr sz="1600" spc="-5" dirty="0">
                <a:latin typeface="Times New Roman"/>
                <a:cs typeface="Times New Roman"/>
              </a:rPr>
              <a:t> как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пектин,</a:t>
            </a:r>
            <a:r>
              <a:rPr sz="1600" spc="-5" dirty="0">
                <a:latin typeface="Times New Roman"/>
                <a:cs typeface="Times New Roman"/>
              </a:rPr>
              <a:t> клетчатка,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пищевые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волокна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другие.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Эти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продукты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улучшают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работу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органов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пищеварения,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предотвращают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возникновение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запоров.</a:t>
            </a:r>
            <a:endParaRPr sz="1600">
              <a:latin typeface="Times New Roman"/>
              <a:cs typeface="Times New Roman"/>
            </a:endParaRPr>
          </a:p>
          <a:p>
            <a:pPr marL="12700" marR="100330" indent="50165" algn="just">
              <a:lnSpc>
                <a:spcPts val="1839"/>
              </a:lnSpc>
            </a:pPr>
            <a:r>
              <a:rPr sz="1600" spc="-5" dirty="0">
                <a:latin typeface="Times New Roman"/>
                <a:cs typeface="Times New Roman"/>
              </a:rPr>
              <a:t>- Необходимы </a:t>
            </a:r>
            <a:r>
              <a:rPr sz="1600" b="1" dirty="0">
                <a:latin typeface="Times New Roman"/>
                <a:cs typeface="Times New Roman"/>
              </a:rPr>
              <a:t>хлеб, </a:t>
            </a:r>
            <a:r>
              <a:rPr sz="1600" b="1" spc="-5" dirty="0">
                <a:latin typeface="Times New Roman"/>
                <a:cs typeface="Times New Roman"/>
              </a:rPr>
              <a:t>макароны, крупы, растительные и животные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жиры</a:t>
            </a:r>
            <a:r>
              <a:rPr sz="1600" spc="-5" dirty="0">
                <a:latin typeface="Times New Roman"/>
                <a:cs typeface="Times New Roman"/>
              </a:rPr>
              <a:t>, особенно гречневая и овсяная крупы. Растительное масло </a:t>
            </a:r>
            <a:r>
              <a:rPr sz="1600" dirty="0">
                <a:latin typeface="Times New Roman"/>
                <a:cs typeface="Times New Roman"/>
              </a:rPr>
              <a:t>как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приправа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салатам</a:t>
            </a:r>
            <a:r>
              <a:rPr sz="1600" spc="3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позволяет</a:t>
            </a:r>
            <a:r>
              <a:rPr sz="1600" spc="3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усваиваться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многим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полезным</a:t>
            </a: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ts val="1750"/>
              </a:lnSpc>
            </a:pPr>
            <a:r>
              <a:rPr sz="1600" spc="-5" dirty="0">
                <a:latin typeface="Times New Roman"/>
                <a:cs typeface="Times New Roman"/>
              </a:rPr>
              <a:t>веществам,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содержащимся в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овощах.</a:t>
            </a:r>
            <a:endParaRPr sz="1600">
              <a:latin typeface="Times New Roman"/>
              <a:cs typeface="Times New Roman"/>
            </a:endParaRPr>
          </a:p>
          <a:p>
            <a:pPr marL="12700" marR="5080" indent="50165" algn="just">
              <a:lnSpc>
                <a:spcPct val="95800"/>
              </a:lnSpc>
              <a:spcBef>
                <a:spcPts val="35"/>
              </a:spcBef>
            </a:pPr>
            <a:r>
              <a:rPr sz="1600" spc="-10" dirty="0">
                <a:latin typeface="Times New Roman"/>
                <a:cs typeface="Times New Roman"/>
              </a:rPr>
              <a:t>Можно </a:t>
            </a:r>
            <a:r>
              <a:rPr sz="1600" spc="-5" dirty="0">
                <a:latin typeface="Times New Roman"/>
                <a:cs typeface="Times New Roman"/>
              </a:rPr>
              <a:t>готовить жареные блюда, хотя особенно увлекаться этим </a:t>
            </a:r>
            <a:r>
              <a:rPr sz="1600" spc="-10" dirty="0">
                <a:latin typeface="Times New Roman"/>
                <a:cs typeface="Times New Roman"/>
              </a:rPr>
              <a:t>не </a:t>
            </a:r>
            <a:r>
              <a:rPr sz="1600" spc="-5" dirty="0">
                <a:latin typeface="Times New Roman"/>
                <a:cs typeface="Times New Roman"/>
              </a:rPr>
              <a:t> следует,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так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как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есть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опасность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возникновения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</a:t>
            </a:r>
            <a:r>
              <a:rPr sz="1600" spc="-5" dirty="0">
                <a:latin typeface="Times New Roman"/>
                <a:cs typeface="Times New Roman"/>
              </a:rPr>
              <a:t> обжаривании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продуктов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окисления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жиров,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которые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раздражают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слизистые,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вызывают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изжогу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боль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 животе. </a:t>
            </a:r>
            <a:r>
              <a:rPr sz="1600" spc="-5" dirty="0">
                <a:latin typeface="Times New Roman"/>
                <a:cs typeface="Times New Roman"/>
              </a:rPr>
              <a:t>Поэтому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лучше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всего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тушить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запекать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блюда 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духовом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шкафу.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4800" y="303910"/>
            <a:ext cx="6951345" cy="10086975"/>
            <a:chOff x="304800" y="303910"/>
            <a:chExt cx="6951345" cy="10086975"/>
          </a:xfrm>
        </p:grpSpPr>
        <p:sp>
          <p:nvSpPr>
            <p:cNvPr id="5" name="object 5"/>
            <p:cNvSpPr/>
            <p:nvPr/>
          </p:nvSpPr>
          <p:spPr>
            <a:xfrm>
              <a:off x="667511" y="9328098"/>
              <a:ext cx="6318250" cy="233679"/>
            </a:xfrm>
            <a:custGeom>
              <a:avLst/>
              <a:gdLst/>
              <a:ahLst/>
              <a:cxnLst/>
              <a:rect l="l" t="t" r="r" b="b"/>
              <a:pathLst>
                <a:path w="6318250" h="233679">
                  <a:moveTo>
                    <a:pt x="6318249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6318249" y="233171"/>
                  </a:lnTo>
                  <a:lnTo>
                    <a:pt x="6318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2200" y="914399"/>
              <a:ext cx="3244723" cy="22490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303910"/>
              <a:ext cx="6951014" cy="100865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7512" y="914399"/>
            <a:ext cx="6318250" cy="4673600"/>
          </a:xfrm>
          <a:custGeom>
            <a:avLst/>
            <a:gdLst/>
            <a:ahLst/>
            <a:cxnLst/>
            <a:rect l="l" t="t" r="r" b="b"/>
            <a:pathLst>
              <a:path w="6318250" h="4673600">
                <a:moveTo>
                  <a:pt x="6318250" y="2571318"/>
                </a:moveTo>
                <a:lnTo>
                  <a:pt x="0" y="2571318"/>
                </a:lnTo>
                <a:lnTo>
                  <a:pt x="0" y="2804795"/>
                </a:lnTo>
                <a:lnTo>
                  <a:pt x="0" y="3037967"/>
                </a:lnTo>
                <a:lnTo>
                  <a:pt x="0" y="4673219"/>
                </a:lnTo>
                <a:lnTo>
                  <a:pt x="6316726" y="4673219"/>
                </a:lnTo>
                <a:lnTo>
                  <a:pt x="6316726" y="3505835"/>
                </a:lnTo>
                <a:lnTo>
                  <a:pt x="6318250" y="3505835"/>
                </a:lnTo>
                <a:lnTo>
                  <a:pt x="6318250" y="3271139"/>
                </a:lnTo>
                <a:lnTo>
                  <a:pt x="6318250" y="3037967"/>
                </a:lnTo>
                <a:lnTo>
                  <a:pt x="6318250" y="2804795"/>
                </a:lnTo>
                <a:lnTo>
                  <a:pt x="6318250" y="2571318"/>
                </a:lnTo>
                <a:close/>
              </a:path>
              <a:path w="6318250" h="4673600">
                <a:moveTo>
                  <a:pt x="6318250" y="0"/>
                </a:moveTo>
                <a:lnTo>
                  <a:pt x="0" y="0"/>
                </a:lnTo>
                <a:lnTo>
                  <a:pt x="0" y="233121"/>
                </a:lnTo>
                <a:lnTo>
                  <a:pt x="0" y="233172"/>
                </a:lnTo>
                <a:lnTo>
                  <a:pt x="0" y="2571242"/>
                </a:lnTo>
                <a:lnTo>
                  <a:pt x="6318250" y="2571242"/>
                </a:lnTo>
                <a:lnTo>
                  <a:pt x="6318250" y="2336546"/>
                </a:lnTo>
                <a:lnTo>
                  <a:pt x="6318250" y="2103374"/>
                </a:lnTo>
                <a:lnTo>
                  <a:pt x="6316726" y="2103374"/>
                </a:lnTo>
                <a:lnTo>
                  <a:pt x="6316726" y="1870202"/>
                </a:lnTo>
                <a:lnTo>
                  <a:pt x="6316726" y="1635506"/>
                </a:lnTo>
                <a:lnTo>
                  <a:pt x="6316726" y="1402334"/>
                </a:lnTo>
                <a:lnTo>
                  <a:pt x="6318250" y="1402334"/>
                </a:lnTo>
                <a:lnTo>
                  <a:pt x="6318250" y="233121"/>
                </a:lnTo>
                <a:lnTo>
                  <a:pt x="6318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883411"/>
            <a:ext cx="6305550" cy="470916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361315" algn="just">
              <a:lnSpc>
                <a:spcPct val="95900"/>
              </a:lnSpc>
              <a:spcBef>
                <a:spcPts val="175"/>
              </a:spcBef>
            </a:pPr>
            <a:r>
              <a:rPr sz="1600" b="1" dirty="0">
                <a:latin typeface="Times New Roman"/>
                <a:cs typeface="Times New Roman"/>
              </a:rPr>
              <a:t>4.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Оптимальный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двигательный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режим</a:t>
            </a:r>
            <a:r>
              <a:rPr sz="1600" b="1" spc="-5" dirty="0">
                <a:latin typeface="Times New Roman"/>
                <a:cs typeface="Times New Roman"/>
              </a:rPr>
              <a:t> в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семье.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Двигательная </a:t>
            </a:r>
            <a:r>
              <a:rPr sz="1600" spc="-5" dirty="0">
                <a:latin typeface="Times New Roman"/>
                <a:cs typeface="Times New Roman"/>
              </a:rPr>
              <a:t> активность - биологическая потребность организма, от удовлетворения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которой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зависит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здоровье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детей,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физическое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общее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развитие. </a:t>
            </a:r>
            <a:r>
              <a:rPr sz="1600" spc="-5" dirty="0">
                <a:latin typeface="Times New Roman"/>
                <a:cs typeface="Times New Roman"/>
              </a:rPr>
              <a:t> Двигательная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активность</a:t>
            </a:r>
            <a:r>
              <a:rPr sz="1600" dirty="0">
                <a:latin typeface="Times New Roman"/>
                <a:cs typeface="Times New Roman"/>
              </a:rPr>
              <a:t> детей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создает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предпосылки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прочного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включения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физической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культуры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жизнь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детей,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формирует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них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потребность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 здоровом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образе </a:t>
            </a:r>
            <a:r>
              <a:rPr sz="1600" spc="-10" dirty="0">
                <a:latin typeface="Times New Roman"/>
                <a:cs typeface="Times New Roman"/>
              </a:rPr>
              <a:t>жизни.</a:t>
            </a:r>
            <a:endParaRPr sz="1600">
              <a:latin typeface="Times New Roman"/>
              <a:cs typeface="Times New Roman"/>
            </a:endParaRPr>
          </a:p>
          <a:p>
            <a:pPr marL="12700" marR="9525" indent="449580" algn="just">
              <a:lnSpc>
                <a:spcPts val="1839"/>
              </a:lnSpc>
              <a:spcBef>
                <a:spcPts val="40"/>
              </a:spcBef>
            </a:pP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выходные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дни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следует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больше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проводить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время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воздухе.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Особенно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благоприятны</a:t>
            </a:r>
            <a:r>
              <a:rPr sz="1600" spc="3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как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физическом,</a:t>
            </a:r>
            <a:r>
              <a:rPr sz="1600" spc="3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так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3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психологическом</a:t>
            </a: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ts val="1755"/>
              </a:lnSpc>
            </a:pPr>
            <a:r>
              <a:rPr sz="1600" spc="-5" dirty="0">
                <a:latin typeface="Times New Roman"/>
                <a:cs typeface="Times New Roman"/>
              </a:rPr>
              <a:t>плане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прогулки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всей </a:t>
            </a:r>
            <a:r>
              <a:rPr sz="1600" b="1" spc="-5" dirty="0">
                <a:latin typeface="Times New Roman"/>
                <a:cs typeface="Times New Roman"/>
              </a:rPr>
              <a:t>семьей.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835"/>
              </a:lnSpc>
            </a:pPr>
            <a:r>
              <a:rPr sz="1600" spc="-5" dirty="0">
                <a:latin typeface="Times New Roman"/>
                <a:cs typeface="Times New Roman"/>
              </a:rPr>
              <a:t>Виды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двигательной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активности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условиях </a:t>
            </a:r>
            <a:r>
              <a:rPr sz="1600" dirty="0">
                <a:latin typeface="Times New Roman"/>
                <a:cs typeface="Times New Roman"/>
              </a:rPr>
              <a:t>семьи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могут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быть:</a:t>
            </a:r>
            <a:endParaRPr sz="1600">
              <a:latin typeface="Times New Roman"/>
              <a:cs typeface="Times New Roman"/>
            </a:endParaRPr>
          </a:p>
          <a:p>
            <a:pPr marL="129539" indent="-117475">
              <a:lnSpc>
                <a:spcPts val="1845"/>
              </a:lnSpc>
              <a:buChar char="-"/>
              <a:tabLst>
                <a:tab pos="130175" algn="l"/>
              </a:tabLst>
            </a:pPr>
            <a:r>
              <a:rPr sz="1600" spc="-5" dirty="0">
                <a:latin typeface="Times New Roman"/>
                <a:cs typeface="Times New Roman"/>
              </a:rPr>
              <a:t>утренняя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гимнастика;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845"/>
              </a:lnSpc>
            </a:pPr>
            <a:r>
              <a:rPr sz="1600" spc="-5" dirty="0">
                <a:latin typeface="Times New Roman"/>
                <a:cs typeface="Times New Roman"/>
              </a:rPr>
              <a:t>-подвижные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игры;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835"/>
              </a:lnSpc>
            </a:pPr>
            <a:r>
              <a:rPr sz="1600" spc="-5" dirty="0">
                <a:latin typeface="Times New Roman"/>
                <a:cs typeface="Times New Roman"/>
              </a:rPr>
              <a:t>-посещение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спортивных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кружков;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835"/>
              </a:lnSpc>
            </a:pPr>
            <a:r>
              <a:rPr sz="1600" spc="-5" dirty="0">
                <a:latin typeface="Times New Roman"/>
                <a:cs typeface="Times New Roman"/>
              </a:rPr>
              <a:t>-музыкально-ритмическая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деятельность;</a:t>
            </a:r>
            <a:endParaRPr sz="1600">
              <a:latin typeface="Times New Roman"/>
              <a:cs typeface="Times New Roman"/>
            </a:endParaRPr>
          </a:p>
          <a:p>
            <a:pPr marL="129539" indent="-117475">
              <a:lnSpc>
                <a:spcPts val="1839"/>
              </a:lnSpc>
              <a:buChar char="-"/>
              <a:tabLst>
                <a:tab pos="130175" algn="l"/>
              </a:tabLst>
            </a:pPr>
            <a:r>
              <a:rPr sz="1600" spc="-5" dirty="0">
                <a:latin typeface="Times New Roman"/>
                <a:cs typeface="Times New Roman"/>
              </a:rPr>
              <a:t>турпоходы</a:t>
            </a:r>
            <a:endParaRPr sz="1600">
              <a:latin typeface="Times New Roman"/>
              <a:cs typeface="Times New Roman"/>
            </a:endParaRPr>
          </a:p>
          <a:p>
            <a:pPr marL="12700" marR="7620" indent="449580" algn="just">
              <a:lnSpc>
                <a:spcPct val="95800"/>
              </a:lnSpc>
              <a:spcBef>
                <a:spcPts val="45"/>
              </a:spcBef>
            </a:pPr>
            <a:r>
              <a:rPr sz="1600" spc="-5" dirty="0">
                <a:latin typeface="Times New Roman"/>
                <a:cs typeface="Times New Roman"/>
              </a:rPr>
              <a:t>Придерживаясь таких простых </a:t>
            </a:r>
            <a:r>
              <a:rPr sz="1600" spc="-10" dirty="0">
                <a:latin typeface="Times New Roman"/>
                <a:cs typeface="Times New Roman"/>
              </a:rPr>
              <a:t>правил, </a:t>
            </a:r>
            <a:r>
              <a:rPr sz="1600" spc="-5" dirty="0">
                <a:latin typeface="Times New Roman"/>
                <a:cs typeface="Times New Roman"/>
              </a:rPr>
              <a:t>вы и ваш малыш не будете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терять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прекрасные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минуты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времени,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удовольствием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используя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их, </a:t>
            </a:r>
            <a:r>
              <a:rPr sz="1600" spc="-5" dirty="0">
                <a:latin typeface="Times New Roman"/>
                <a:cs typeface="Times New Roman"/>
              </a:rPr>
              <a:t> чтобы побыть вместе, погулять, </a:t>
            </a:r>
            <a:r>
              <a:rPr sz="1600" dirty="0">
                <a:latin typeface="Times New Roman"/>
                <a:cs typeface="Times New Roman"/>
              </a:rPr>
              <a:t>поиграть. </a:t>
            </a:r>
            <a:r>
              <a:rPr sz="1600" spc="-5" dirty="0">
                <a:latin typeface="Times New Roman"/>
                <a:cs typeface="Times New Roman"/>
              </a:rPr>
              <a:t>Вы подружитесь с хорошим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настроением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самочувствием,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усталости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вялости</a:t>
            </a:r>
            <a:r>
              <a:rPr sz="1600" spc="-5" dirty="0">
                <a:latin typeface="Times New Roman"/>
                <a:cs typeface="Times New Roman"/>
              </a:rPr>
              <a:t> придется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отступить.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4800" y="303910"/>
            <a:ext cx="6951345" cy="10086975"/>
            <a:chOff x="304800" y="303910"/>
            <a:chExt cx="6951345" cy="10086975"/>
          </a:xfrm>
        </p:grpSpPr>
        <p:sp>
          <p:nvSpPr>
            <p:cNvPr id="5" name="object 5"/>
            <p:cNvSpPr/>
            <p:nvPr/>
          </p:nvSpPr>
          <p:spPr>
            <a:xfrm>
              <a:off x="667512" y="5587618"/>
              <a:ext cx="6318250" cy="4182745"/>
            </a:xfrm>
            <a:custGeom>
              <a:avLst/>
              <a:gdLst/>
              <a:ahLst/>
              <a:cxnLst/>
              <a:rect l="l" t="t" r="r" b="b"/>
              <a:pathLst>
                <a:path w="6318250" h="4182745">
                  <a:moveTo>
                    <a:pt x="6318250" y="234645"/>
                  </a:moveTo>
                  <a:lnTo>
                    <a:pt x="6316726" y="234645"/>
                  </a:lnTo>
                  <a:lnTo>
                    <a:pt x="6316726" y="0"/>
                  </a:lnTo>
                  <a:lnTo>
                    <a:pt x="0" y="0"/>
                  </a:lnTo>
                  <a:lnTo>
                    <a:pt x="0" y="234645"/>
                  </a:lnTo>
                  <a:lnTo>
                    <a:pt x="0" y="4182440"/>
                  </a:lnTo>
                  <a:lnTo>
                    <a:pt x="6318250" y="4182440"/>
                  </a:lnTo>
                  <a:lnTo>
                    <a:pt x="6318250" y="234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0373" y="5821679"/>
              <a:ext cx="5140325" cy="3947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03910"/>
              <a:ext cx="6951014" cy="100865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2619" y="914399"/>
            <a:ext cx="3303270" cy="233679"/>
          </a:xfrm>
          <a:custGeom>
            <a:avLst/>
            <a:gdLst/>
            <a:ahLst/>
            <a:cxnLst/>
            <a:rect l="l" t="t" r="r" b="b"/>
            <a:pathLst>
              <a:path w="3303270" h="233680">
                <a:moveTo>
                  <a:pt x="3303142" y="0"/>
                </a:moveTo>
                <a:lnTo>
                  <a:pt x="0" y="0"/>
                </a:lnTo>
                <a:lnTo>
                  <a:pt x="0" y="233172"/>
                </a:lnTo>
                <a:lnTo>
                  <a:pt x="3303142" y="233172"/>
                </a:lnTo>
                <a:lnTo>
                  <a:pt x="3303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86809" y="883411"/>
            <a:ext cx="1424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5.Закаливание.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8477" y="883411"/>
            <a:ext cx="1219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Закаливание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82619" y="1147520"/>
            <a:ext cx="3303270" cy="235585"/>
          </a:xfrm>
          <a:custGeom>
            <a:avLst/>
            <a:gdLst/>
            <a:ahLst/>
            <a:cxnLst/>
            <a:rect l="l" t="t" r="r" b="b"/>
            <a:pathLst>
              <a:path w="3303270" h="235584">
                <a:moveTo>
                  <a:pt x="3303142" y="0"/>
                </a:moveTo>
                <a:lnTo>
                  <a:pt x="0" y="0"/>
                </a:lnTo>
                <a:lnTo>
                  <a:pt x="0" y="235000"/>
                </a:lnTo>
                <a:lnTo>
                  <a:pt x="3303142" y="235000"/>
                </a:lnTo>
                <a:lnTo>
                  <a:pt x="3303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88207" y="1116837"/>
            <a:ext cx="3288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организма</a:t>
            </a:r>
            <a:r>
              <a:rPr sz="1600" b="1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-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одно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из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лучших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средств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82619" y="1382521"/>
            <a:ext cx="3303270" cy="466725"/>
          </a:xfrm>
          <a:custGeom>
            <a:avLst/>
            <a:gdLst/>
            <a:ahLst/>
            <a:cxnLst/>
            <a:rect l="l" t="t" r="r" b="b"/>
            <a:pathLst>
              <a:path w="3303270" h="466725">
                <a:moveTo>
                  <a:pt x="3303143" y="0"/>
                </a:moveTo>
                <a:lnTo>
                  <a:pt x="0" y="0"/>
                </a:lnTo>
                <a:lnTo>
                  <a:pt x="0" y="233172"/>
                </a:lnTo>
                <a:lnTo>
                  <a:pt x="0" y="466344"/>
                </a:lnTo>
                <a:lnTo>
                  <a:pt x="3303143" y="466344"/>
                </a:lnTo>
                <a:lnTo>
                  <a:pt x="3303143" y="233172"/>
                </a:lnTo>
                <a:lnTo>
                  <a:pt x="3303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33569" y="1351534"/>
            <a:ext cx="1084580" cy="5022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2705" algn="r">
              <a:lnSpc>
                <a:spcPts val="188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здоровья.</a:t>
            </a:r>
            <a:endParaRPr sz="1600">
              <a:latin typeface="Times New Roman"/>
              <a:cs typeface="Times New Roman"/>
            </a:endParaRPr>
          </a:p>
          <a:p>
            <a:pPr marR="5080" algn="r">
              <a:lnSpc>
                <a:spcPts val="1880"/>
              </a:lnSpc>
              <a:tabLst>
                <a:tab pos="246379" algn="l"/>
              </a:tabLst>
            </a:pPr>
            <a:r>
              <a:rPr sz="1600" spc="-5" dirty="0">
                <a:latin typeface="Times New Roman"/>
                <a:cs typeface="Times New Roman"/>
              </a:rPr>
              <a:t>-	</a:t>
            </a:r>
            <a:r>
              <a:rPr sz="1600" spc="-10" dirty="0">
                <a:latin typeface="Times New Roman"/>
                <a:cs typeface="Times New Roman"/>
              </a:rPr>
              <a:t>приуч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ть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82619" y="1848865"/>
            <a:ext cx="3303270" cy="234950"/>
          </a:xfrm>
          <a:custGeom>
            <a:avLst/>
            <a:gdLst/>
            <a:ahLst/>
            <a:cxnLst/>
            <a:rect l="l" t="t" r="r" b="b"/>
            <a:pathLst>
              <a:path w="3303270" h="234950">
                <a:moveTo>
                  <a:pt x="3303142" y="0"/>
                </a:moveTo>
                <a:lnTo>
                  <a:pt x="0" y="0"/>
                </a:lnTo>
                <a:lnTo>
                  <a:pt x="0" y="234696"/>
                </a:lnTo>
                <a:lnTo>
                  <a:pt x="3303142" y="234696"/>
                </a:lnTo>
                <a:lnTo>
                  <a:pt x="3303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88207" y="1351534"/>
            <a:ext cx="1090930" cy="7353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225"/>
              </a:spcBef>
            </a:pPr>
            <a:r>
              <a:rPr sz="1600" spc="-5" dirty="0">
                <a:latin typeface="Times New Roman"/>
                <a:cs typeface="Times New Roman"/>
              </a:rPr>
              <a:t>укрепления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закалива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ия  </a:t>
            </a:r>
            <a:r>
              <a:rPr sz="1600" spc="-5" dirty="0">
                <a:latin typeface="Times New Roman"/>
                <a:cs typeface="Times New Roman"/>
              </a:rPr>
              <a:t>растущий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98834" y="1817877"/>
            <a:ext cx="8305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организм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2123" y="1351534"/>
            <a:ext cx="806450" cy="7353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202565" algn="just">
              <a:lnSpc>
                <a:spcPts val="1839"/>
              </a:lnSpc>
              <a:spcBef>
                <a:spcPts val="225"/>
              </a:spcBef>
            </a:pPr>
            <a:r>
              <a:rPr sz="1600" spc="-5" dirty="0">
                <a:latin typeface="Times New Roman"/>
                <a:cs typeface="Times New Roman"/>
              </a:rPr>
              <a:t>За</a:t>
            </a:r>
            <a:r>
              <a:rPr sz="1600" dirty="0">
                <a:latin typeface="Times New Roman"/>
                <a:cs typeface="Times New Roman"/>
              </a:rPr>
              <a:t>д</a:t>
            </a:r>
            <a:r>
              <a:rPr sz="1600" spc="-20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ча  хр</a:t>
            </a:r>
            <a:r>
              <a:rPr sz="1600" spc="-15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пкий,  </a:t>
            </a:r>
            <a:r>
              <a:rPr sz="1600" spc="-5" dirty="0">
                <a:latin typeface="Times New Roman"/>
                <a:cs typeface="Times New Roman"/>
              </a:rPr>
              <a:t>ребенка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82619" y="2083561"/>
            <a:ext cx="3303270" cy="233679"/>
          </a:xfrm>
          <a:custGeom>
            <a:avLst/>
            <a:gdLst/>
            <a:ahLst/>
            <a:cxnLst/>
            <a:rect l="l" t="t" r="r" b="b"/>
            <a:pathLst>
              <a:path w="3303270" h="233680">
                <a:moveTo>
                  <a:pt x="3303142" y="0"/>
                </a:moveTo>
                <a:lnTo>
                  <a:pt x="0" y="0"/>
                </a:lnTo>
                <a:lnTo>
                  <a:pt x="0" y="233172"/>
                </a:lnTo>
                <a:lnTo>
                  <a:pt x="3303142" y="233172"/>
                </a:lnTo>
                <a:lnTo>
                  <a:pt x="3303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88207" y="2052573"/>
            <a:ext cx="328802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переносить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перемены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температуры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82619" y="2316733"/>
            <a:ext cx="3303270" cy="467995"/>
          </a:xfrm>
          <a:custGeom>
            <a:avLst/>
            <a:gdLst/>
            <a:ahLst/>
            <a:cxnLst/>
            <a:rect l="l" t="t" r="r" b="b"/>
            <a:pathLst>
              <a:path w="3303270" h="467994">
                <a:moveTo>
                  <a:pt x="3303143" y="0"/>
                </a:moveTo>
                <a:lnTo>
                  <a:pt x="0" y="0"/>
                </a:lnTo>
                <a:lnTo>
                  <a:pt x="0" y="233172"/>
                </a:lnTo>
                <a:lnTo>
                  <a:pt x="0" y="467868"/>
                </a:lnTo>
                <a:lnTo>
                  <a:pt x="3303143" y="467868"/>
                </a:lnTo>
                <a:lnTo>
                  <a:pt x="3303143" y="233172"/>
                </a:lnTo>
                <a:lnTo>
                  <a:pt x="3303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688207" y="2285745"/>
            <a:ext cx="3289300" cy="50228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225"/>
              </a:spcBef>
              <a:tabLst>
                <a:tab pos="1363345" algn="l"/>
                <a:tab pos="1438275" algn="l"/>
                <a:tab pos="2251710" algn="l"/>
              </a:tabLst>
            </a:pPr>
            <a:r>
              <a:rPr sz="1600" spc="-5" dirty="0">
                <a:latin typeface="Times New Roman"/>
                <a:cs typeface="Times New Roman"/>
              </a:rPr>
              <a:t>ок</a:t>
            </a:r>
            <a:r>
              <a:rPr sz="1600" dirty="0">
                <a:latin typeface="Times New Roman"/>
                <a:cs typeface="Times New Roman"/>
              </a:rPr>
              <a:t>р</a:t>
            </a:r>
            <a:r>
              <a:rPr sz="1600" spc="-15" dirty="0">
                <a:latin typeface="Times New Roman"/>
                <a:cs typeface="Times New Roman"/>
              </a:rPr>
              <a:t>у</a:t>
            </a:r>
            <a:r>
              <a:rPr sz="1600" spc="-5" dirty="0">
                <a:latin typeface="Times New Roman"/>
                <a:cs typeface="Times New Roman"/>
              </a:rPr>
              <a:t>жающей</a:t>
            </a:r>
            <a:r>
              <a:rPr sz="1600" dirty="0">
                <a:latin typeface="Times New Roman"/>
                <a:cs typeface="Times New Roman"/>
              </a:rPr>
              <a:t>		с</a:t>
            </a:r>
            <a:r>
              <a:rPr sz="1600" spc="-5" dirty="0">
                <a:latin typeface="Times New Roman"/>
                <a:cs typeface="Times New Roman"/>
              </a:rPr>
              <a:t>реде.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Осно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ыми  средствами	закаливания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82619" y="2784601"/>
            <a:ext cx="3303270" cy="233679"/>
          </a:xfrm>
          <a:custGeom>
            <a:avLst/>
            <a:gdLst/>
            <a:ahLst/>
            <a:cxnLst/>
            <a:rect l="l" t="t" r="r" b="b"/>
            <a:pathLst>
              <a:path w="3303270" h="233680">
                <a:moveTo>
                  <a:pt x="3303142" y="0"/>
                </a:moveTo>
                <a:lnTo>
                  <a:pt x="0" y="0"/>
                </a:lnTo>
                <a:lnTo>
                  <a:pt x="0" y="233172"/>
                </a:lnTo>
                <a:lnTo>
                  <a:pt x="3303142" y="233172"/>
                </a:lnTo>
                <a:lnTo>
                  <a:pt x="3303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688207" y="2518917"/>
            <a:ext cx="3289300" cy="5035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2780030">
              <a:lnSpc>
                <a:spcPts val="1850"/>
              </a:lnSpc>
              <a:spcBef>
                <a:spcPts val="215"/>
              </a:spcBef>
              <a:tabLst>
                <a:tab pos="1089025" algn="l"/>
                <a:tab pos="2526030" algn="l"/>
              </a:tabLst>
            </a:pPr>
            <a:r>
              <a:rPr sz="1600" spc="-5" dirty="0">
                <a:latin typeface="Times New Roman"/>
                <a:cs typeface="Times New Roman"/>
              </a:rPr>
              <a:t>д</a:t>
            </a:r>
            <a:r>
              <a:rPr sz="1600" spc="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ей  явля</a:t>
            </a:r>
            <a:r>
              <a:rPr sz="1600" spc="-10" dirty="0">
                <a:latin typeface="Times New Roman"/>
                <a:cs typeface="Times New Roman"/>
              </a:rPr>
              <a:t>ю</a:t>
            </a:r>
            <a:r>
              <a:rPr sz="1600" spc="-15" dirty="0">
                <a:latin typeface="Times New Roman"/>
                <a:cs typeface="Times New Roman"/>
              </a:rPr>
              <a:t>т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5" dirty="0">
                <a:latin typeface="Times New Roman"/>
                <a:cs typeface="Times New Roman"/>
              </a:rPr>
              <a:t>я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есте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5" dirty="0">
                <a:latin typeface="Times New Roman"/>
                <a:cs typeface="Times New Roman"/>
              </a:rPr>
              <a:t>твен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ые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факт</a:t>
            </a:r>
            <a:r>
              <a:rPr sz="1600" spc="1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ры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7512" y="3017773"/>
            <a:ext cx="6318250" cy="6543675"/>
          </a:xfrm>
          <a:custGeom>
            <a:avLst/>
            <a:gdLst/>
            <a:ahLst/>
            <a:cxnLst/>
            <a:rect l="l" t="t" r="r" b="b"/>
            <a:pathLst>
              <a:path w="6318250" h="6543675">
                <a:moveTo>
                  <a:pt x="3580765" y="5141176"/>
                </a:moveTo>
                <a:lnTo>
                  <a:pt x="0" y="5141176"/>
                </a:lnTo>
                <a:lnTo>
                  <a:pt x="0" y="5374640"/>
                </a:lnTo>
                <a:lnTo>
                  <a:pt x="0" y="5609336"/>
                </a:lnTo>
                <a:lnTo>
                  <a:pt x="0" y="6543497"/>
                </a:lnTo>
                <a:lnTo>
                  <a:pt x="3580765" y="6543497"/>
                </a:lnTo>
                <a:lnTo>
                  <a:pt x="3580765" y="5374640"/>
                </a:lnTo>
                <a:lnTo>
                  <a:pt x="3580765" y="5141176"/>
                </a:lnTo>
                <a:close/>
              </a:path>
              <a:path w="6318250" h="6543675">
                <a:moveTo>
                  <a:pt x="3580765" y="4673231"/>
                </a:moveTo>
                <a:lnTo>
                  <a:pt x="0" y="4673231"/>
                </a:lnTo>
                <a:lnTo>
                  <a:pt x="0" y="4907915"/>
                </a:lnTo>
                <a:lnTo>
                  <a:pt x="0" y="5141087"/>
                </a:lnTo>
                <a:lnTo>
                  <a:pt x="3580765" y="5141087"/>
                </a:lnTo>
                <a:lnTo>
                  <a:pt x="3580765" y="4907915"/>
                </a:lnTo>
                <a:lnTo>
                  <a:pt x="3580765" y="4673231"/>
                </a:lnTo>
                <a:close/>
              </a:path>
              <a:path w="6318250" h="6543675">
                <a:moveTo>
                  <a:pt x="6318250" y="467944"/>
                </a:moveTo>
                <a:lnTo>
                  <a:pt x="0" y="467944"/>
                </a:lnTo>
                <a:lnTo>
                  <a:pt x="0" y="701421"/>
                </a:lnTo>
                <a:lnTo>
                  <a:pt x="0" y="934593"/>
                </a:lnTo>
                <a:lnTo>
                  <a:pt x="0" y="4673219"/>
                </a:lnTo>
                <a:lnTo>
                  <a:pt x="3580765" y="4673219"/>
                </a:lnTo>
                <a:lnTo>
                  <a:pt x="3580765" y="4440047"/>
                </a:lnTo>
                <a:lnTo>
                  <a:pt x="3580765" y="4206875"/>
                </a:lnTo>
                <a:lnTo>
                  <a:pt x="6316726" y="4206875"/>
                </a:lnTo>
                <a:lnTo>
                  <a:pt x="6316726" y="2804541"/>
                </a:lnTo>
                <a:lnTo>
                  <a:pt x="6318250" y="2804541"/>
                </a:lnTo>
                <a:lnTo>
                  <a:pt x="6318250" y="701421"/>
                </a:lnTo>
                <a:lnTo>
                  <a:pt x="6318250" y="467944"/>
                </a:lnTo>
                <a:close/>
              </a:path>
              <a:path w="6318250" h="6543675">
                <a:moveTo>
                  <a:pt x="6318250" y="0"/>
                </a:moveTo>
                <a:lnTo>
                  <a:pt x="3015107" y="0"/>
                </a:lnTo>
                <a:lnTo>
                  <a:pt x="3015107" y="233172"/>
                </a:lnTo>
                <a:lnTo>
                  <a:pt x="0" y="233172"/>
                </a:lnTo>
                <a:lnTo>
                  <a:pt x="0" y="467868"/>
                </a:lnTo>
                <a:lnTo>
                  <a:pt x="6316726" y="467868"/>
                </a:lnTo>
                <a:lnTo>
                  <a:pt x="6316726" y="233172"/>
                </a:lnTo>
                <a:lnTo>
                  <a:pt x="6318250" y="233172"/>
                </a:lnTo>
                <a:lnTo>
                  <a:pt x="6318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73100" y="2986785"/>
            <a:ext cx="6307455" cy="6579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7680">
              <a:lnSpc>
                <a:spcPts val="188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природы -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воздух,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вода,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солнце.</a:t>
            </a:r>
            <a:endParaRPr sz="1600">
              <a:latin typeface="Times New Roman"/>
              <a:cs typeface="Times New Roman"/>
            </a:endParaRPr>
          </a:p>
          <a:p>
            <a:pPr marL="462280">
              <a:lnSpc>
                <a:spcPts val="1845"/>
              </a:lnSpc>
            </a:pPr>
            <a:r>
              <a:rPr sz="1600" b="1" spc="-5" dirty="0">
                <a:latin typeface="Times New Roman"/>
                <a:cs typeface="Times New Roman"/>
              </a:rPr>
              <a:t>Виды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закаливания</a:t>
            </a:r>
            <a:r>
              <a:rPr sz="1600" spc="-5" dirty="0"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  <a:p>
            <a:pPr marL="12700" marR="8255" indent="50165">
              <a:lnSpc>
                <a:spcPts val="1839"/>
              </a:lnSpc>
              <a:spcBef>
                <a:spcPts val="95"/>
              </a:spcBef>
              <a:buChar char="-"/>
              <a:tabLst>
                <a:tab pos="227965" algn="l"/>
              </a:tabLst>
            </a:pPr>
            <a:r>
              <a:rPr sz="1600" spc="-5" dirty="0">
                <a:latin typeface="Times New Roman"/>
                <a:cs typeface="Times New Roman"/>
              </a:rPr>
              <a:t>Умывание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-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самый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доступный</a:t>
            </a:r>
            <a:r>
              <a:rPr sz="1600" spc="3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быту</a:t>
            </a:r>
            <a:r>
              <a:rPr sz="1600" spc="3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способ,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следует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начинать</a:t>
            </a:r>
            <a:r>
              <a:rPr sz="1600" spc="3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теплой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воды,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постепенно снижая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температуру.</a:t>
            </a:r>
            <a:endParaRPr sz="1600">
              <a:latin typeface="Times New Roman"/>
              <a:cs typeface="Times New Roman"/>
            </a:endParaRPr>
          </a:p>
          <a:p>
            <a:pPr marL="209550" indent="-147320">
              <a:lnSpc>
                <a:spcPts val="1739"/>
              </a:lnSpc>
              <a:buChar char="-"/>
              <a:tabLst>
                <a:tab pos="210185" algn="l"/>
                <a:tab pos="5890260" algn="l"/>
              </a:tabLst>
            </a:pP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5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15" dirty="0">
                <a:latin typeface="Times New Roman"/>
                <a:cs typeface="Times New Roman"/>
              </a:rPr>
              <a:t>ы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ван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ы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-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де</a:t>
            </a:r>
            <a:r>
              <a:rPr sz="1600" spc="5" dirty="0">
                <a:latin typeface="Times New Roman"/>
                <a:cs typeface="Times New Roman"/>
              </a:rPr>
              <a:t>й</a:t>
            </a:r>
            <a:r>
              <a:rPr sz="1600" spc="-5" dirty="0">
                <a:latin typeface="Times New Roman"/>
                <a:cs typeface="Times New Roman"/>
              </a:rPr>
              <a:t>стве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ый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пос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б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закалива</a:t>
            </a:r>
            <a:r>
              <a:rPr sz="1600" dirty="0">
                <a:latin typeface="Times New Roman"/>
                <a:cs typeface="Times New Roman"/>
              </a:rPr>
              <a:t>ни</a:t>
            </a:r>
            <a:r>
              <a:rPr sz="1600" spc="-5" dirty="0">
                <a:latin typeface="Times New Roman"/>
                <a:cs typeface="Times New Roman"/>
              </a:rPr>
              <a:t>я,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пос</a:t>
            </a:r>
            <a:r>
              <a:rPr sz="1600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ольку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но</a:t>
            </a:r>
            <a:r>
              <a:rPr sz="1600" spc="15" dirty="0">
                <a:latin typeface="Times New Roman"/>
                <a:cs typeface="Times New Roman"/>
              </a:rPr>
              <a:t>г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839"/>
              </a:lnSpc>
            </a:pPr>
            <a:r>
              <a:rPr sz="1600" spc="-10" dirty="0">
                <a:latin typeface="Times New Roman"/>
                <a:cs typeface="Times New Roman"/>
              </a:rPr>
              <a:t>наиболее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чувствительны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 охлаждению.</a:t>
            </a:r>
            <a:endParaRPr sz="1600">
              <a:latin typeface="Times New Roman"/>
              <a:cs typeface="Times New Roman"/>
            </a:endParaRPr>
          </a:p>
          <a:p>
            <a:pPr marL="12700" marR="7620" indent="50165">
              <a:lnSpc>
                <a:spcPts val="1839"/>
              </a:lnSpc>
              <a:spcBef>
                <a:spcPts val="90"/>
              </a:spcBef>
              <a:buChar char="-"/>
              <a:tabLst>
                <a:tab pos="189865" algn="l"/>
              </a:tabLst>
            </a:pPr>
            <a:r>
              <a:rPr sz="1600" spc="-10" dirty="0">
                <a:latin typeface="Times New Roman"/>
                <a:cs typeface="Times New Roman"/>
              </a:rPr>
              <a:t>Прогулки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свежем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воздухе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-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можно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использовать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велосипед,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лыжи,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ролики.</a:t>
            </a:r>
            <a:endParaRPr sz="1600">
              <a:latin typeface="Times New Roman"/>
              <a:cs typeface="Times New Roman"/>
            </a:endParaRPr>
          </a:p>
          <a:p>
            <a:pPr marL="303530" algn="just">
              <a:lnSpc>
                <a:spcPts val="1750"/>
              </a:lnSpc>
            </a:pPr>
            <a:r>
              <a:rPr sz="1600" b="1" spc="-5" dirty="0">
                <a:latin typeface="Times New Roman"/>
                <a:cs typeface="Times New Roman"/>
              </a:rPr>
              <a:t>6.Соблюдение</a:t>
            </a:r>
            <a:r>
              <a:rPr sz="1600" b="1" spc="3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личной</a:t>
            </a:r>
            <a:r>
              <a:rPr sz="1600" b="1" spc="3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гигиены.</a:t>
            </a:r>
            <a:r>
              <a:rPr sz="1600" b="1" spc="3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Утреннее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вечернее</a:t>
            </a:r>
            <a:r>
              <a:rPr sz="1600" spc="3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умывание,</a:t>
            </a:r>
            <a:endParaRPr sz="1600">
              <a:latin typeface="Times New Roman"/>
              <a:cs typeface="Times New Roman"/>
            </a:endParaRPr>
          </a:p>
          <a:p>
            <a:pPr marL="12700" marR="5715" algn="just">
              <a:lnSpc>
                <a:spcPts val="1839"/>
              </a:lnSpc>
              <a:spcBef>
                <a:spcPts val="90"/>
              </a:spcBef>
            </a:pPr>
            <a:r>
              <a:rPr sz="1600" spc="-5" dirty="0">
                <a:latin typeface="Times New Roman"/>
                <a:cs typeface="Times New Roman"/>
              </a:rPr>
              <a:t>чистка зубов, мытье </a:t>
            </a:r>
            <a:r>
              <a:rPr sz="1600" spc="-10" dirty="0">
                <a:latin typeface="Times New Roman"/>
                <a:cs typeface="Times New Roman"/>
              </a:rPr>
              <a:t>рук перед </a:t>
            </a:r>
            <a:r>
              <a:rPr sz="1600" spc="-5" dirty="0">
                <a:latin typeface="Times New Roman"/>
                <a:cs typeface="Times New Roman"/>
              </a:rPr>
              <a:t>едой, содержание в чистоте своего тела -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обязательные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мероприятия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процессе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воспитания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гигиенических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навыков.</a:t>
            </a:r>
            <a:endParaRPr sz="1600">
              <a:latin typeface="Times New Roman"/>
              <a:cs typeface="Times New Roman"/>
            </a:endParaRPr>
          </a:p>
          <a:p>
            <a:pPr marL="12700" marR="8890" indent="449580" algn="just">
              <a:lnSpc>
                <a:spcPts val="1839"/>
              </a:lnSpc>
              <a:spcBef>
                <a:spcPts val="5"/>
              </a:spcBef>
            </a:pPr>
            <a:r>
              <a:rPr sz="1600" spc="-10" dirty="0">
                <a:latin typeface="Times New Roman"/>
                <a:cs typeface="Times New Roman"/>
              </a:rPr>
              <a:t>Для</a:t>
            </a:r>
            <a:r>
              <a:rPr sz="1600" spc="-5" dirty="0">
                <a:latin typeface="Times New Roman"/>
                <a:cs typeface="Times New Roman"/>
              </a:rPr>
              <a:t> формирования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необходимых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навыков</a:t>
            </a:r>
            <a:r>
              <a:rPr sz="1600" spc="-5" dirty="0">
                <a:latin typeface="Times New Roman"/>
                <a:cs typeface="Times New Roman"/>
              </a:rPr>
              <a:t> большое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значение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имеют атрибуты </a:t>
            </a:r>
            <a:r>
              <a:rPr sz="1600" spc="-10" dirty="0">
                <a:latin typeface="Times New Roman"/>
                <a:cs typeface="Times New Roman"/>
              </a:rPr>
              <a:t>гигиены: </a:t>
            </a:r>
            <a:r>
              <a:rPr sz="1600" spc="-5" dirty="0">
                <a:latin typeface="Times New Roman"/>
                <a:cs typeface="Times New Roman"/>
              </a:rPr>
              <a:t>зубная щетка малыша и зубная паста, пена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ванны,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шампунь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даже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мыло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мыльнице.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Пусть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все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эти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средства</a:t>
            </a:r>
            <a:endParaRPr sz="1600">
              <a:latin typeface="Times New Roman"/>
              <a:cs typeface="Times New Roman"/>
            </a:endParaRPr>
          </a:p>
          <a:p>
            <a:pPr marL="12700" marR="12700" algn="just">
              <a:lnSpc>
                <a:spcPts val="1839"/>
              </a:lnSpc>
            </a:pPr>
            <a:r>
              <a:rPr sz="1600" spc="-5" dirty="0">
                <a:latin typeface="Times New Roman"/>
                <a:cs typeface="Times New Roman"/>
              </a:rPr>
              <a:t>имеют </a:t>
            </a:r>
            <a:r>
              <a:rPr sz="1600" dirty="0">
                <a:latin typeface="Times New Roman"/>
                <a:cs typeface="Times New Roman"/>
              </a:rPr>
              <a:t>детскую </a:t>
            </a:r>
            <a:r>
              <a:rPr sz="1600" spc="-5" dirty="0">
                <a:latin typeface="Times New Roman"/>
                <a:cs typeface="Times New Roman"/>
              </a:rPr>
              <a:t>направленность: яркий цвет, необычную форму, разные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дополнения,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привлекающие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внимание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малыша,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способствующие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проявлению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интереса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 гигиеническим процедурам.</a:t>
            </a:r>
            <a:endParaRPr sz="1600">
              <a:latin typeface="Times New Roman"/>
              <a:cs typeface="Times New Roman"/>
            </a:endParaRPr>
          </a:p>
          <a:p>
            <a:pPr marL="12700" marR="2743835" indent="449580" algn="just">
              <a:lnSpc>
                <a:spcPts val="1839"/>
              </a:lnSpc>
              <a:tabLst>
                <a:tab pos="2273300" algn="l"/>
              </a:tabLst>
            </a:pPr>
            <a:r>
              <a:rPr sz="1600" spc="-5" dirty="0">
                <a:latin typeface="Times New Roman"/>
                <a:cs typeface="Times New Roman"/>
              </a:rPr>
              <a:t>Привлекайте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внимание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ребенка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ве</a:t>
            </a:r>
            <a:r>
              <a:rPr sz="1600" spc="-5" dirty="0">
                <a:latin typeface="Times New Roman"/>
                <a:cs typeface="Times New Roman"/>
              </a:rPr>
              <a:t>дению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г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15" dirty="0">
                <a:latin typeface="Times New Roman"/>
                <a:cs typeface="Times New Roman"/>
              </a:rPr>
              <a:t>г</a:t>
            </a:r>
            <a:r>
              <a:rPr sz="1600" spc="-10" dirty="0">
                <a:latin typeface="Times New Roman"/>
                <a:cs typeface="Times New Roman"/>
              </a:rPr>
              <a:t>иен</a:t>
            </a:r>
            <a:r>
              <a:rPr sz="1600" spc="-15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ч</a:t>
            </a:r>
            <a:r>
              <a:rPr sz="1600" spc="-5" dirty="0">
                <a:latin typeface="Times New Roman"/>
                <a:cs typeface="Times New Roman"/>
              </a:rPr>
              <a:t>еских  мероприятий</a:t>
            </a:r>
            <a:r>
              <a:rPr sz="1600" spc="455" dirty="0">
                <a:latin typeface="Times New Roman"/>
                <a:cs typeface="Times New Roman"/>
              </a:rPr>
              <a:t>  </a:t>
            </a:r>
            <a:r>
              <a:rPr sz="1600" spc="-5" dirty="0">
                <a:latin typeface="Times New Roman"/>
                <a:cs typeface="Times New Roman"/>
              </a:rPr>
              <a:t>средствами</a:t>
            </a:r>
            <a:r>
              <a:rPr sz="1600" spc="459" dirty="0">
                <a:latin typeface="Times New Roman"/>
                <a:cs typeface="Times New Roman"/>
              </a:rPr>
              <a:t> </a:t>
            </a:r>
            <a:r>
              <a:rPr sz="1600" spc="4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фольклора,</a:t>
            </a:r>
            <a:endParaRPr sz="1600">
              <a:latin typeface="Times New Roman"/>
              <a:cs typeface="Times New Roman"/>
            </a:endParaRPr>
          </a:p>
          <a:p>
            <a:pPr marL="12700" marR="2743200" algn="just">
              <a:lnSpc>
                <a:spcPts val="1839"/>
              </a:lnSpc>
            </a:pPr>
            <a:r>
              <a:rPr sz="1600" spc="-5" dirty="0">
                <a:latin typeface="Times New Roman"/>
                <a:cs typeface="Times New Roman"/>
              </a:rPr>
              <a:t>например,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перед</a:t>
            </a:r>
            <a:r>
              <a:rPr sz="1600" spc="-5" dirty="0">
                <a:latin typeface="Times New Roman"/>
                <a:cs typeface="Times New Roman"/>
              </a:rPr>
              <a:t> каждым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мытьем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рук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или</a:t>
            </a:r>
            <a:r>
              <a:rPr sz="1600" spc="555" dirty="0">
                <a:latin typeface="Times New Roman"/>
                <a:cs typeface="Times New Roman"/>
              </a:rPr>
              <a:t>  </a:t>
            </a:r>
            <a:r>
              <a:rPr sz="1600" spc="-5" dirty="0">
                <a:latin typeface="Times New Roman"/>
                <a:cs typeface="Times New Roman"/>
              </a:rPr>
              <a:t>умыванием</a:t>
            </a:r>
            <a:r>
              <a:rPr sz="1600" spc="555" dirty="0">
                <a:latin typeface="Times New Roman"/>
                <a:cs typeface="Times New Roman"/>
              </a:rPr>
              <a:t>  </a:t>
            </a:r>
            <a:r>
              <a:rPr sz="1600" spc="-5" dirty="0">
                <a:latin typeface="Times New Roman"/>
                <a:cs typeface="Times New Roman"/>
              </a:rPr>
              <a:t>прочтите</a:t>
            </a:r>
            <a:r>
              <a:rPr sz="1600" spc="54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малышу</a:t>
            </a: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ts val="1750"/>
              </a:lnSpc>
            </a:pPr>
            <a:r>
              <a:rPr sz="1600" spc="-5" dirty="0">
                <a:latin typeface="Times New Roman"/>
                <a:cs typeface="Times New Roman"/>
              </a:rPr>
              <a:t>небольшой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стишок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или </a:t>
            </a:r>
            <a:r>
              <a:rPr sz="1600" spc="-5" dirty="0">
                <a:latin typeface="Times New Roman"/>
                <a:cs typeface="Times New Roman"/>
              </a:rPr>
              <a:t>потешку:</a:t>
            </a:r>
            <a:endParaRPr sz="1600">
              <a:latin typeface="Times New Roman"/>
              <a:cs typeface="Times New Roman"/>
            </a:endParaRPr>
          </a:p>
          <a:p>
            <a:pPr marL="913130" marR="3260725" algn="just">
              <a:lnSpc>
                <a:spcPts val="1839"/>
              </a:lnSpc>
              <a:spcBef>
                <a:spcPts val="90"/>
              </a:spcBef>
            </a:pPr>
            <a:r>
              <a:rPr sz="1600" spc="-5" dirty="0">
                <a:latin typeface="Times New Roman"/>
                <a:cs typeface="Times New Roman"/>
              </a:rPr>
              <a:t>Знаем, знаем, да, да, да!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Где ты прячешься, вода! </a:t>
            </a:r>
            <a:r>
              <a:rPr sz="1600" spc="-3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Выходи,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водица,-</a:t>
            </a:r>
            <a:endParaRPr sz="1600">
              <a:latin typeface="Times New Roman"/>
              <a:cs typeface="Times New Roman"/>
            </a:endParaRPr>
          </a:p>
          <a:p>
            <a:pPr marL="913130" algn="just">
              <a:lnSpc>
                <a:spcPts val="1789"/>
              </a:lnSpc>
            </a:pPr>
            <a:r>
              <a:rPr sz="1600" spc="-10" dirty="0">
                <a:latin typeface="Times New Roman"/>
                <a:cs typeface="Times New Roman"/>
              </a:rPr>
              <a:t>Мы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пришли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умыться!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04800" y="303910"/>
            <a:ext cx="6951345" cy="10086975"/>
            <a:chOff x="304800" y="303910"/>
            <a:chExt cx="6951345" cy="10086975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914399"/>
              <a:ext cx="2900553" cy="214477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0" y="7324724"/>
              <a:ext cx="2571750" cy="220345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303910"/>
              <a:ext cx="6951014" cy="100865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7512" y="914399"/>
            <a:ext cx="6318250" cy="701675"/>
          </a:xfrm>
          <a:custGeom>
            <a:avLst/>
            <a:gdLst/>
            <a:ahLst/>
            <a:cxnLst/>
            <a:rect l="l" t="t" r="r" b="b"/>
            <a:pathLst>
              <a:path w="6318250" h="701675">
                <a:moveTo>
                  <a:pt x="6318250" y="233121"/>
                </a:moveTo>
                <a:lnTo>
                  <a:pt x="6316726" y="233121"/>
                </a:lnTo>
                <a:lnTo>
                  <a:pt x="6316726" y="0"/>
                </a:lnTo>
                <a:lnTo>
                  <a:pt x="0" y="0"/>
                </a:lnTo>
                <a:lnTo>
                  <a:pt x="0" y="233121"/>
                </a:lnTo>
                <a:lnTo>
                  <a:pt x="0" y="468122"/>
                </a:lnTo>
                <a:lnTo>
                  <a:pt x="0" y="701294"/>
                </a:lnTo>
                <a:lnTo>
                  <a:pt x="6318250" y="701294"/>
                </a:lnTo>
                <a:lnTo>
                  <a:pt x="6318250" y="468122"/>
                </a:lnTo>
                <a:lnTo>
                  <a:pt x="6318250" y="2331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351534"/>
            <a:ext cx="4876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доброжелательный</a:t>
            </a:r>
            <a:r>
              <a:rPr sz="1600" spc="4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психологический</a:t>
            </a:r>
            <a:r>
              <a:rPr sz="1600" spc="4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климат</a:t>
            </a:r>
            <a:r>
              <a:rPr sz="1600" spc="4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4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семье.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0980" y="1116837"/>
            <a:ext cx="5888355" cy="503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85" algn="r">
              <a:lnSpc>
                <a:spcPts val="1885"/>
              </a:lnSpc>
              <a:spcBef>
                <a:spcPts val="95"/>
              </a:spcBef>
              <a:tabLst>
                <a:tab pos="311785" algn="l"/>
                <a:tab pos="1986914" algn="l"/>
                <a:tab pos="2877185" algn="l"/>
                <a:tab pos="3740150" algn="l"/>
                <a:tab pos="4848225" algn="l"/>
              </a:tabLst>
            </a:pPr>
            <a:r>
              <a:rPr sz="1600" b="1" dirty="0">
                <a:latin typeface="Times New Roman"/>
                <a:cs typeface="Times New Roman"/>
              </a:rPr>
              <a:t>7.	</a:t>
            </a:r>
            <a:r>
              <a:rPr sz="1600" b="1" spc="-5" dirty="0">
                <a:latin typeface="Times New Roman"/>
                <a:cs typeface="Times New Roman"/>
              </a:rPr>
              <a:t>Положительные	</a:t>
            </a:r>
            <a:r>
              <a:rPr sz="1600" b="1" dirty="0">
                <a:latin typeface="Times New Roman"/>
                <a:cs typeface="Times New Roman"/>
              </a:rPr>
              <a:t>эмоции</a:t>
            </a:r>
            <a:r>
              <a:rPr sz="1600" dirty="0">
                <a:latin typeface="Times New Roman"/>
                <a:cs typeface="Times New Roman"/>
              </a:rPr>
              <a:t>.	</a:t>
            </a:r>
            <a:r>
              <a:rPr sz="1600" spc="-5" dirty="0">
                <a:latin typeface="Times New Roman"/>
                <a:cs typeface="Times New Roman"/>
              </a:rPr>
              <a:t>Ребенку	необходим	спокойный,</a:t>
            </a:r>
            <a:endParaRPr sz="1600">
              <a:latin typeface="Times New Roman"/>
              <a:cs typeface="Times New Roman"/>
            </a:endParaRPr>
          </a:p>
          <a:p>
            <a:pPr marR="5080" algn="r">
              <a:lnSpc>
                <a:spcPts val="1885"/>
              </a:lnSpc>
            </a:pPr>
            <a:r>
              <a:rPr sz="1600" dirty="0">
                <a:latin typeface="Times New Roman"/>
                <a:cs typeface="Times New Roman"/>
              </a:rPr>
              <a:t>Вспомните,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7512" y="1615693"/>
            <a:ext cx="6318250" cy="4566920"/>
          </a:xfrm>
          <a:custGeom>
            <a:avLst/>
            <a:gdLst/>
            <a:ahLst/>
            <a:cxnLst/>
            <a:rect l="l" t="t" r="r" b="b"/>
            <a:pathLst>
              <a:path w="6318250" h="4566920">
                <a:moveTo>
                  <a:pt x="6318250" y="1870024"/>
                </a:moveTo>
                <a:lnTo>
                  <a:pt x="0" y="1870024"/>
                </a:lnTo>
                <a:lnTo>
                  <a:pt x="0" y="2103501"/>
                </a:lnTo>
                <a:lnTo>
                  <a:pt x="0" y="2336673"/>
                </a:lnTo>
                <a:lnTo>
                  <a:pt x="0" y="4566539"/>
                </a:lnTo>
                <a:lnTo>
                  <a:pt x="6316726" y="4566539"/>
                </a:lnTo>
                <a:lnTo>
                  <a:pt x="6316726" y="4206621"/>
                </a:lnTo>
                <a:lnTo>
                  <a:pt x="6316726" y="3971925"/>
                </a:lnTo>
                <a:lnTo>
                  <a:pt x="6316726" y="3738753"/>
                </a:lnTo>
                <a:lnTo>
                  <a:pt x="6318250" y="3738753"/>
                </a:lnTo>
                <a:lnTo>
                  <a:pt x="6318250" y="2103501"/>
                </a:lnTo>
                <a:lnTo>
                  <a:pt x="6318250" y="1870024"/>
                </a:lnTo>
                <a:close/>
              </a:path>
              <a:path w="6318250" h="4566920">
                <a:moveTo>
                  <a:pt x="6318250" y="0"/>
                </a:moveTo>
                <a:lnTo>
                  <a:pt x="0" y="0"/>
                </a:lnTo>
                <a:lnTo>
                  <a:pt x="0" y="233172"/>
                </a:lnTo>
                <a:lnTo>
                  <a:pt x="0" y="467868"/>
                </a:lnTo>
                <a:lnTo>
                  <a:pt x="0" y="1869948"/>
                </a:lnTo>
                <a:lnTo>
                  <a:pt x="6318250" y="1869948"/>
                </a:lnTo>
                <a:lnTo>
                  <a:pt x="6318250" y="233172"/>
                </a:lnTo>
                <a:lnTo>
                  <a:pt x="6318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3100" y="1584705"/>
            <a:ext cx="6308090" cy="448056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75"/>
              </a:spcBef>
            </a:pPr>
            <a:r>
              <a:rPr sz="1600" spc="-5" dirty="0">
                <a:latin typeface="Times New Roman"/>
                <a:cs typeface="Times New Roman"/>
              </a:rPr>
              <a:t>стоит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улыбнуться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-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сразу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становится</a:t>
            </a:r>
            <a:r>
              <a:rPr sz="1600" dirty="0">
                <a:latin typeface="Times New Roman"/>
                <a:cs typeface="Times New Roman"/>
              </a:rPr>
              <a:t> легче,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нахмуриться</a:t>
            </a:r>
            <a:r>
              <a:rPr sz="1600" spc="-5" dirty="0">
                <a:latin typeface="Times New Roman"/>
                <a:cs typeface="Times New Roman"/>
              </a:rPr>
              <a:t> –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подкрадывается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грусть.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Нахмурились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-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начал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выделяться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адреналин,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способствующий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грустному,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тревожному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настроению,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улыбнулись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-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помогли другому гормону - эндорфину, обеспечивающему уверенное и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бодрое </a:t>
            </a:r>
            <a:r>
              <a:rPr sz="1600" spc="-10" dirty="0">
                <a:latin typeface="Times New Roman"/>
                <a:cs typeface="Times New Roman"/>
              </a:rPr>
              <a:t>настроение. </a:t>
            </a:r>
            <a:r>
              <a:rPr sz="1600" spc="-5" dirty="0">
                <a:latin typeface="Times New Roman"/>
                <a:cs typeface="Times New Roman"/>
              </a:rPr>
              <a:t>Ведь один и тот же факт в </a:t>
            </a:r>
            <a:r>
              <a:rPr sz="1600" spc="-10" dirty="0">
                <a:latin typeface="Times New Roman"/>
                <a:cs typeface="Times New Roman"/>
              </a:rPr>
              <a:t>одном </a:t>
            </a:r>
            <a:r>
              <a:rPr sz="1600" spc="-5" dirty="0">
                <a:latin typeface="Times New Roman"/>
                <a:cs typeface="Times New Roman"/>
              </a:rPr>
              <a:t>случае способен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быть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незаметным</a:t>
            </a:r>
            <a:r>
              <a:rPr sz="1600" spc="-5" dirty="0">
                <a:latin typeface="Times New Roman"/>
                <a:cs typeface="Times New Roman"/>
              </a:rPr>
              <a:t> для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нас,</a:t>
            </a:r>
            <a:r>
              <a:rPr sz="1600" spc="-5" dirty="0">
                <a:latin typeface="Times New Roman"/>
                <a:cs typeface="Times New Roman"/>
              </a:rPr>
              <a:t> 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другом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-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вызовет</a:t>
            </a:r>
            <a:r>
              <a:rPr sz="1600" spc="-5" dirty="0">
                <a:latin typeface="Times New Roman"/>
                <a:cs typeface="Times New Roman"/>
              </a:rPr>
              <a:t> гнев,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испортит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настроение.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ведь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наше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раздражение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механически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переходит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 </a:t>
            </a:r>
            <a:r>
              <a:rPr sz="1600" spc="-5" dirty="0">
                <a:latin typeface="Times New Roman"/>
                <a:cs typeface="Times New Roman"/>
              </a:rPr>
              <a:t> ребенка.</a:t>
            </a:r>
            <a:endParaRPr sz="1600">
              <a:latin typeface="Times New Roman"/>
              <a:cs typeface="Times New Roman"/>
            </a:endParaRPr>
          </a:p>
          <a:p>
            <a:pPr marL="12700" marR="9525" indent="225425" algn="just">
              <a:lnSpc>
                <a:spcPct val="95800"/>
              </a:lnSpc>
              <a:spcBef>
                <a:spcPts val="10"/>
              </a:spcBef>
            </a:pPr>
            <a:r>
              <a:rPr sz="1600" b="1" spc="-5" dirty="0">
                <a:latin typeface="Times New Roman"/>
                <a:cs typeface="Times New Roman"/>
              </a:rPr>
              <a:t>8.Отказ </a:t>
            </a:r>
            <a:r>
              <a:rPr sz="1600" b="1" spc="5" dirty="0">
                <a:latin typeface="Times New Roman"/>
                <a:cs typeface="Times New Roman"/>
              </a:rPr>
              <a:t>от </a:t>
            </a:r>
            <a:r>
              <a:rPr sz="1600" b="1" spc="-5" dirty="0">
                <a:latin typeface="Times New Roman"/>
                <a:cs typeface="Times New Roman"/>
              </a:rPr>
              <a:t>вредных привычек в </a:t>
            </a:r>
            <a:r>
              <a:rPr sz="1600" b="1" dirty="0">
                <a:latin typeface="Times New Roman"/>
                <a:cs typeface="Times New Roman"/>
              </a:rPr>
              <a:t>семье</a:t>
            </a:r>
            <a:r>
              <a:rPr sz="1600" dirty="0">
                <a:latin typeface="Times New Roman"/>
                <a:cs typeface="Times New Roman"/>
              </a:rPr>
              <a:t>. </a:t>
            </a:r>
            <a:r>
              <a:rPr sz="1600" spc="-5" dirty="0">
                <a:latin typeface="Times New Roman"/>
                <a:cs typeface="Times New Roman"/>
              </a:rPr>
              <a:t>Прежде всего, </a:t>
            </a:r>
            <a:r>
              <a:rPr sz="1600" spc="-10" dirty="0">
                <a:latin typeface="Times New Roman"/>
                <a:cs typeface="Times New Roman"/>
              </a:rPr>
              <a:t>необходимо </a:t>
            </a:r>
            <a:r>
              <a:rPr sz="1600" spc="-5" dirty="0">
                <a:latin typeface="Times New Roman"/>
                <a:cs typeface="Times New Roman"/>
              </a:rPr>
              <a:t> отметить, что в идеальном случае здоровый образ жизни предполагает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не отказ от вредных привычек, но </a:t>
            </a:r>
            <a:r>
              <a:rPr sz="1600" spc="-10" dirty="0">
                <a:latin typeface="Times New Roman"/>
                <a:cs typeface="Times New Roman"/>
              </a:rPr>
              <a:t>изначальное </a:t>
            </a:r>
            <a:r>
              <a:rPr sz="1600" spc="-5" dirty="0">
                <a:latin typeface="Times New Roman"/>
                <a:cs typeface="Times New Roman"/>
              </a:rPr>
              <a:t>их отсутствие. Если же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 каким-то причинам они уже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имеются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 человека, то необходимо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принять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все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меры,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чтобы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освободить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данного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индивида</a:t>
            </a:r>
            <a:r>
              <a:rPr sz="1600" spc="-5" dirty="0">
                <a:latin typeface="Times New Roman"/>
                <a:cs typeface="Times New Roman"/>
              </a:rPr>
              <a:t> от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столь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пагубных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него</a:t>
            </a:r>
            <a:r>
              <a:rPr sz="1600" spc="-5" dirty="0">
                <a:latin typeface="Times New Roman"/>
                <a:cs typeface="Times New Roman"/>
              </a:rPr>
              <a:t> самого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пристрастий.</a:t>
            </a:r>
            <a:r>
              <a:rPr sz="1600" spc="-5" dirty="0">
                <a:latin typeface="Times New Roman"/>
                <a:cs typeface="Times New Roman"/>
              </a:rPr>
              <a:t> Регулярные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физические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упражнения, рациональное питание в большой степени способствуют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преодолению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вредных привычек.</a:t>
            </a:r>
            <a:endParaRPr sz="1600">
              <a:latin typeface="Times New Roman"/>
              <a:cs typeface="Times New Roman"/>
            </a:endParaRPr>
          </a:p>
          <a:p>
            <a:pPr marL="12700" indent="449580" algn="just">
              <a:lnSpc>
                <a:spcPts val="1810"/>
              </a:lnSpc>
            </a:pP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заключении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хотелось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бы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вам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порекомендовать: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«Если</a:t>
            </a:r>
            <a:r>
              <a:rPr sz="1600" b="1" spc="19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хочешь</a:t>
            </a:r>
            <a:endParaRPr sz="1600">
              <a:latin typeface="Times New Roman"/>
              <a:cs typeface="Times New Roman"/>
            </a:endParaRPr>
          </a:p>
          <a:p>
            <a:pPr marL="12700" marR="6350" algn="just">
              <a:lnSpc>
                <a:spcPts val="1850"/>
              </a:lnSpc>
              <a:spcBef>
                <a:spcPts val="100"/>
              </a:spcBef>
            </a:pPr>
            <a:r>
              <a:rPr sz="1600" b="1" spc="-5" dirty="0">
                <a:latin typeface="Times New Roman"/>
                <a:cs typeface="Times New Roman"/>
              </a:rPr>
              <a:t>воспитать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своего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ребенка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здоровым,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сам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иди</a:t>
            </a:r>
            <a:r>
              <a:rPr sz="1600" b="1" spc="-5" dirty="0">
                <a:latin typeface="Times New Roman"/>
                <a:cs typeface="Times New Roman"/>
              </a:rPr>
              <a:t> по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пути</a:t>
            </a:r>
            <a:r>
              <a:rPr sz="1600" b="1" spc="-5" dirty="0">
                <a:latin typeface="Times New Roman"/>
                <a:cs typeface="Times New Roman"/>
              </a:rPr>
              <a:t> здоровья,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иначе</a:t>
            </a:r>
            <a:r>
              <a:rPr sz="1600" b="1" spc="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некуда его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будет</a:t>
            </a:r>
            <a:r>
              <a:rPr sz="1600" b="1" spc="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вести».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800" y="303910"/>
            <a:ext cx="6951345" cy="10086975"/>
            <a:chOff x="304800" y="303910"/>
            <a:chExt cx="6951345" cy="10086975"/>
          </a:xfrm>
        </p:grpSpPr>
        <p:sp>
          <p:nvSpPr>
            <p:cNvPr id="8" name="object 8"/>
            <p:cNvSpPr/>
            <p:nvPr/>
          </p:nvSpPr>
          <p:spPr>
            <a:xfrm>
              <a:off x="667511" y="6182308"/>
              <a:ext cx="6316980" cy="3326129"/>
            </a:xfrm>
            <a:custGeom>
              <a:avLst/>
              <a:gdLst/>
              <a:ahLst/>
              <a:cxnLst/>
              <a:rect l="l" t="t" r="r" b="b"/>
              <a:pathLst>
                <a:path w="6316980" h="3326129">
                  <a:moveTo>
                    <a:pt x="6316726" y="0"/>
                  </a:moveTo>
                  <a:lnTo>
                    <a:pt x="0" y="0"/>
                  </a:lnTo>
                  <a:lnTo>
                    <a:pt x="0" y="3325622"/>
                  </a:lnTo>
                  <a:lnTo>
                    <a:pt x="6316726" y="3325622"/>
                  </a:lnTo>
                  <a:lnTo>
                    <a:pt x="63167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6014" y="6181877"/>
              <a:ext cx="5547106" cy="33340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03910"/>
              <a:ext cx="6951014" cy="100865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837</Words>
  <Application>Microsoft Office PowerPoint</Application>
  <PresentationFormat>Произвольный</PresentationFormat>
  <Paragraphs>89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</cp:lastModifiedBy>
  <cp:revision>1</cp:revision>
  <dcterms:created xsi:type="dcterms:W3CDTF">2024-08-23T09:59:09Z</dcterms:created>
  <dcterms:modified xsi:type="dcterms:W3CDTF">2024-08-23T10:25:45Z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2024-08-23T00:00:00Z</vt:filetime>
  </property>
  <property fmtid="{D5CDD505-2E9C-101B-9397-08002B2CF9AE}" pid="3" name="Creator">
    <vt:lpwstr>Samsung Electronics</vt:lpwstr>
  </property>
  <property fmtid="{D5CDD505-2E9C-101B-9397-08002B2CF9AE}" pid="4" name="LastSaved">
    <vt:filetime>2024-08-23T00:00:00Z</vt:filetime>
  </property>
</Properties>
</file>